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BCE9-8C3E-4D1B-9165-645B4D1FBBB1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10F0BA-F0FF-4F97-A08C-6B75A546B12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BCE9-8C3E-4D1B-9165-645B4D1FBBB1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F0BA-F0FF-4F97-A08C-6B75A546B1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BCE9-8C3E-4D1B-9165-645B4D1FBBB1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F0BA-F0FF-4F97-A08C-6B75A546B1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BCE9-8C3E-4D1B-9165-645B4D1FBBB1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F0BA-F0FF-4F97-A08C-6B75A546B1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BCE9-8C3E-4D1B-9165-645B4D1FBBB1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F0BA-F0FF-4F97-A08C-6B75A546B12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BCE9-8C3E-4D1B-9165-645B4D1FBBB1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F0BA-F0FF-4F97-A08C-6B75A546B12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BCE9-8C3E-4D1B-9165-645B4D1FBBB1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F0BA-F0FF-4F97-A08C-6B75A546B12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BCE9-8C3E-4D1B-9165-645B4D1FBBB1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F0BA-F0FF-4F97-A08C-6B75A546B1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BCE9-8C3E-4D1B-9165-645B4D1FBBB1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F0BA-F0FF-4F97-A08C-6B75A546B1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BCE9-8C3E-4D1B-9165-645B4D1FBBB1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F0BA-F0FF-4F97-A08C-6B75A546B1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BCE9-8C3E-4D1B-9165-645B4D1FBBB1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F0BA-F0FF-4F97-A08C-6B75A546B1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F9EBCE9-8C3E-4D1B-9165-645B4D1FBBB1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510F0BA-F0FF-4F97-A08C-6B75A546B12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/>
              <a:t>Подготовка к итоговому тестированию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 10 профильном классе.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799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2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1. Общая формула альдегидов: 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а</a:t>
            </a:r>
            <a:r>
              <a:rPr lang="en-US" sz="2800" dirty="0">
                <a:solidFill>
                  <a:schemeClr val="bg1"/>
                </a:solidFill>
              </a:rPr>
              <a:t>) </a:t>
            </a:r>
            <a:r>
              <a:rPr lang="ru-RU" sz="2800" dirty="0">
                <a:solidFill>
                  <a:schemeClr val="bg1"/>
                </a:solidFill>
              </a:rPr>
              <a:t>С</a:t>
            </a:r>
            <a:r>
              <a:rPr lang="en-US" sz="2800" baseline="-25000" dirty="0">
                <a:solidFill>
                  <a:schemeClr val="bg1"/>
                </a:solidFill>
              </a:rPr>
              <a:t>n</a:t>
            </a:r>
            <a:r>
              <a:rPr lang="en-US" sz="2800" dirty="0">
                <a:solidFill>
                  <a:schemeClr val="bg1"/>
                </a:solidFill>
              </a:rPr>
              <a:t>H</a:t>
            </a:r>
            <a:r>
              <a:rPr lang="en-US" sz="2800" baseline="-25000" dirty="0">
                <a:solidFill>
                  <a:schemeClr val="bg1"/>
                </a:solidFill>
              </a:rPr>
              <a:t>2n+1</a:t>
            </a:r>
            <a:r>
              <a:rPr lang="en-US" sz="2800" dirty="0">
                <a:solidFill>
                  <a:schemeClr val="bg1"/>
                </a:solidFill>
              </a:rPr>
              <a:t>OH         </a:t>
            </a:r>
            <a:r>
              <a:rPr lang="ru-RU" sz="2800" dirty="0">
                <a:solidFill>
                  <a:schemeClr val="bg1"/>
                </a:solidFill>
              </a:rPr>
              <a:t>б</a:t>
            </a:r>
            <a:r>
              <a:rPr lang="en-US" sz="2800" dirty="0">
                <a:solidFill>
                  <a:schemeClr val="bg1"/>
                </a:solidFill>
              </a:rPr>
              <a:t>) R – COH         </a:t>
            </a:r>
            <a:r>
              <a:rPr lang="ru-RU" sz="2800" dirty="0">
                <a:solidFill>
                  <a:schemeClr val="bg1"/>
                </a:solidFill>
              </a:rPr>
              <a:t>в</a:t>
            </a:r>
            <a:r>
              <a:rPr lang="en-US" sz="2800" dirty="0">
                <a:solidFill>
                  <a:schemeClr val="bg1"/>
                </a:solidFill>
              </a:rPr>
              <a:t>) R – COOH              </a:t>
            </a:r>
            <a:r>
              <a:rPr lang="ru-RU" sz="2800" dirty="0">
                <a:solidFill>
                  <a:schemeClr val="bg1"/>
                </a:solidFill>
              </a:rPr>
              <a:t>г</a:t>
            </a:r>
            <a:r>
              <a:rPr lang="en-US" sz="2800" dirty="0">
                <a:solidFill>
                  <a:schemeClr val="bg1"/>
                </a:solidFill>
              </a:rPr>
              <a:t>) R</a:t>
            </a:r>
            <a:r>
              <a:rPr lang="en-US" sz="2800" baseline="-25000" dirty="0">
                <a:solidFill>
                  <a:schemeClr val="bg1"/>
                </a:solidFill>
              </a:rPr>
              <a:t>1</a:t>
            </a:r>
            <a:r>
              <a:rPr lang="en-US" sz="2800" dirty="0">
                <a:solidFill>
                  <a:schemeClr val="bg1"/>
                </a:solidFill>
              </a:rPr>
              <a:t> – COOR</a:t>
            </a:r>
            <a:r>
              <a:rPr lang="en-US" sz="2800" baseline="-25000" dirty="0">
                <a:solidFill>
                  <a:schemeClr val="bg1"/>
                </a:solidFill>
              </a:rPr>
              <a:t>2</a:t>
            </a:r>
            <a:endParaRPr lang="ru-RU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</a:rPr>
              <a:t>. Углеводород С</a:t>
            </a:r>
            <a:r>
              <a:rPr lang="ru-RU" sz="2800" baseline="-25000" dirty="0">
                <a:solidFill>
                  <a:schemeClr val="bg1"/>
                </a:solidFill>
              </a:rPr>
              <a:t>9</a:t>
            </a:r>
            <a:r>
              <a:rPr lang="ru-RU" sz="2800" dirty="0">
                <a:solidFill>
                  <a:schemeClr val="bg1"/>
                </a:solidFill>
              </a:rPr>
              <a:t>Н</a:t>
            </a:r>
            <a:r>
              <a:rPr lang="ru-RU" sz="2800" baseline="-25000" dirty="0">
                <a:solidFill>
                  <a:schemeClr val="bg1"/>
                </a:solidFill>
              </a:rPr>
              <a:t>12</a:t>
            </a:r>
            <a:r>
              <a:rPr lang="ru-RU" sz="2800" dirty="0">
                <a:solidFill>
                  <a:schemeClr val="bg1"/>
                </a:solidFill>
              </a:rPr>
              <a:t> относится к классу: 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 а) </a:t>
            </a:r>
            <a:r>
              <a:rPr lang="ru-RU" sz="2800" dirty="0" err="1">
                <a:solidFill>
                  <a:schemeClr val="bg1"/>
                </a:solidFill>
              </a:rPr>
              <a:t>алканы</a:t>
            </a:r>
            <a:r>
              <a:rPr lang="ru-RU" sz="2800" dirty="0">
                <a:solidFill>
                  <a:schemeClr val="bg1"/>
                </a:solidFill>
              </a:rPr>
              <a:t>      </a:t>
            </a:r>
            <a:r>
              <a:rPr lang="ru-RU" sz="2800" baseline="-25000" dirty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  </a:t>
            </a:r>
            <a:r>
              <a:rPr lang="ru-RU" sz="2800" dirty="0" smtClean="0">
                <a:solidFill>
                  <a:schemeClr val="bg1"/>
                </a:solidFill>
              </a:rPr>
              <a:t>б</a:t>
            </a:r>
            <a:r>
              <a:rPr lang="ru-RU" sz="2800" dirty="0">
                <a:solidFill>
                  <a:schemeClr val="bg1"/>
                </a:solidFill>
              </a:rPr>
              <a:t>) </a:t>
            </a:r>
            <a:r>
              <a:rPr lang="ru-RU" sz="2800" dirty="0" err="1">
                <a:solidFill>
                  <a:schemeClr val="bg1"/>
                </a:solidFill>
              </a:rPr>
              <a:t>алкены</a:t>
            </a:r>
            <a:r>
              <a:rPr lang="ru-RU" sz="2800" dirty="0">
                <a:solidFill>
                  <a:schemeClr val="bg1"/>
                </a:solidFill>
              </a:rPr>
              <a:t>    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в) арены     </a:t>
            </a:r>
            <a:r>
              <a:rPr lang="ru-RU" sz="2800" dirty="0" smtClean="0">
                <a:solidFill>
                  <a:schemeClr val="bg1"/>
                </a:solidFill>
              </a:rPr>
              <a:t>г</a:t>
            </a:r>
            <a:r>
              <a:rPr lang="ru-RU" sz="2800" dirty="0">
                <a:solidFill>
                  <a:schemeClr val="bg1"/>
                </a:solidFill>
              </a:rPr>
              <a:t>) </a:t>
            </a:r>
            <a:r>
              <a:rPr lang="ru-RU" sz="2800" dirty="0" err="1">
                <a:solidFill>
                  <a:schemeClr val="bg1"/>
                </a:solidFill>
              </a:rPr>
              <a:t>алкины</a:t>
            </a:r>
            <a:r>
              <a:rPr lang="ru-RU" sz="28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3</a:t>
            </a:r>
            <a:r>
              <a:rPr lang="ru-RU" sz="2800" dirty="0">
                <a:solidFill>
                  <a:schemeClr val="bg1"/>
                </a:solidFill>
              </a:rPr>
              <a:t>. Тип гибридизации атомов С в ацетилене:  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а) </a:t>
            </a:r>
            <a:r>
              <a:rPr lang="en-US" sz="2800" dirty="0" err="1">
                <a:solidFill>
                  <a:schemeClr val="bg1"/>
                </a:solidFill>
              </a:rPr>
              <a:t>sp</a:t>
            </a:r>
            <a:r>
              <a:rPr lang="ru-RU" sz="2800" baseline="30000" dirty="0">
                <a:solidFill>
                  <a:schemeClr val="bg1"/>
                </a:solidFill>
              </a:rPr>
              <a:t>3</a:t>
            </a:r>
            <a:r>
              <a:rPr lang="ru-RU" sz="2800" dirty="0">
                <a:solidFill>
                  <a:schemeClr val="bg1"/>
                </a:solidFill>
              </a:rPr>
              <a:t>          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б) </a:t>
            </a:r>
            <a:r>
              <a:rPr lang="en-US" sz="2800" dirty="0" err="1">
                <a:solidFill>
                  <a:schemeClr val="bg1"/>
                </a:solidFill>
              </a:rPr>
              <a:t>sp</a:t>
            </a:r>
            <a:r>
              <a:rPr lang="ru-RU" sz="2800" baseline="30000" dirty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</a:rPr>
              <a:t>          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в) </a:t>
            </a:r>
            <a:r>
              <a:rPr lang="en-US" sz="2800" dirty="0" err="1">
                <a:solidFill>
                  <a:schemeClr val="bg1"/>
                </a:solidFill>
              </a:rPr>
              <a:t>sp</a:t>
            </a:r>
            <a:r>
              <a:rPr lang="ru-RU" sz="2800" dirty="0">
                <a:solidFill>
                  <a:schemeClr val="bg1"/>
                </a:solidFill>
              </a:rPr>
              <a:t>                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baseline="-250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г) </a:t>
            </a:r>
            <a:r>
              <a:rPr lang="en-US" sz="2800" dirty="0" err="1">
                <a:solidFill>
                  <a:schemeClr val="bg1"/>
                </a:solidFill>
              </a:rPr>
              <a:t>sp</a:t>
            </a:r>
            <a:r>
              <a:rPr lang="ru-RU" sz="2800" baseline="30000" dirty="0">
                <a:solidFill>
                  <a:schemeClr val="bg1"/>
                </a:solidFill>
              </a:rPr>
              <a:t>3</a:t>
            </a:r>
            <a:r>
              <a:rPr lang="en-US" sz="2800" dirty="0">
                <a:solidFill>
                  <a:schemeClr val="bg1"/>
                </a:solidFill>
              </a:rPr>
              <a:t>d</a:t>
            </a:r>
            <a:r>
              <a:rPr lang="ru-RU" sz="2800" baseline="30000" dirty="0">
                <a:solidFill>
                  <a:schemeClr val="bg1"/>
                </a:solidFill>
              </a:rPr>
              <a:t>2</a:t>
            </a:r>
            <a:endParaRPr lang="ru-RU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4</a:t>
            </a:r>
            <a:r>
              <a:rPr lang="ru-RU" sz="2800" dirty="0">
                <a:solidFill>
                  <a:schemeClr val="bg1"/>
                </a:solidFill>
              </a:rPr>
              <a:t>. Длина связи С - С в молекуле этана, </a:t>
            </a:r>
            <a:r>
              <a:rPr lang="ru-RU" sz="2800" dirty="0" err="1">
                <a:solidFill>
                  <a:schemeClr val="bg1"/>
                </a:solidFill>
              </a:rPr>
              <a:t>нм</a:t>
            </a:r>
            <a:r>
              <a:rPr lang="ru-RU" sz="2800" dirty="0">
                <a:solidFill>
                  <a:schemeClr val="bg1"/>
                </a:solidFill>
              </a:rPr>
              <a:t>:    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а) 0,154        </a:t>
            </a:r>
            <a:r>
              <a:rPr lang="ru-RU" sz="2800" dirty="0" smtClean="0">
                <a:solidFill>
                  <a:schemeClr val="bg1"/>
                </a:solidFill>
              </a:rPr>
              <a:t>б</a:t>
            </a:r>
            <a:r>
              <a:rPr lang="ru-RU" sz="2800" dirty="0">
                <a:solidFill>
                  <a:schemeClr val="bg1"/>
                </a:solidFill>
              </a:rPr>
              <a:t>) 0,140      </a:t>
            </a:r>
            <a:r>
              <a:rPr lang="ru-RU" sz="2800" dirty="0" smtClean="0">
                <a:solidFill>
                  <a:schemeClr val="bg1"/>
                </a:solidFill>
              </a:rPr>
              <a:t>в</a:t>
            </a:r>
            <a:r>
              <a:rPr lang="ru-RU" sz="2800" dirty="0">
                <a:solidFill>
                  <a:schemeClr val="bg1"/>
                </a:solidFill>
              </a:rPr>
              <a:t>) 0,120              </a:t>
            </a:r>
            <a:r>
              <a:rPr lang="ru-RU" sz="2800" baseline="-250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г) </a:t>
            </a:r>
            <a:r>
              <a:rPr lang="ru-RU" sz="2800" dirty="0" smtClean="0">
                <a:solidFill>
                  <a:schemeClr val="bg1"/>
                </a:solidFill>
              </a:rPr>
              <a:t>0,134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658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2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5. Углеводород 2,2-диметилпентан имеет молярную массу, г/моль:                                 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а) 98          </a:t>
            </a:r>
            <a:r>
              <a:rPr lang="ru-RU" sz="2800" baseline="-25000" dirty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    </a:t>
            </a:r>
            <a:r>
              <a:rPr lang="ru-RU" sz="2800" dirty="0" smtClean="0">
                <a:solidFill>
                  <a:schemeClr val="bg1"/>
                </a:solidFill>
              </a:rPr>
              <a:t>  </a:t>
            </a:r>
            <a:r>
              <a:rPr lang="ru-RU" sz="2800" dirty="0">
                <a:solidFill>
                  <a:schemeClr val="bg1"/>
                </a:solidFill>
              </a:rPr>
              <a:t>б) 100            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в)102           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baseline="-250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    </a:t>
            </a:r>
            <a:r>
              <a:rPr lang="ru-RU" sz="2800" dirty="0">
                <a:solidFill>
                  <a:schemeClr val="bg1"/>
                </a:solidFill>
              </a:rPr>
              <a:t>г) 104</a:t>
            </a:r>
          </a:p>
          <a:p>
            <a:pPr marL="0" indent="0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6</a:t>
            </a:r>
            <a:r>
              <a:rPr lang="ru-RU" sz="2800" dirty="0">
                <a:solidFill>
                  <a:schemeClr val="bg1"/>
                </a:solidFill>
              </a:rPr>
              <a:t>. Плотность паров одноосновной карбоновой кислоты по водороду равна 30. Формула кислоты: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а) НСООН            б) СН</a:t>
            </a:r>
            <a:r>
              <a:rPr lang="ru-RU" sz="2800" baseline="-25000" dirty="0">
                <a:solidFill>
                  <a:schemeClr val="bg1"/>
                </a:solidFill>
              </a:rPr>
              <a:t>3</a:t>
            </a:r>
            <a:r>
              <a:rPr lang="ru-RU" sz="2800" dirty="0">
                <a:solidFill>
                  <a:schemeClr val="bg1"/>
                </a:solidFill>
              </a:rPr>
              <a:t>СООН      </a:t>
            </a:r>
            <a:r>
              <a:rPr lang="ru-RU" sz="2800" baseline="-25000" dirty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в) СН</a:t>
            </a:r>
            <a:r>
              <a:rPr lang="ru-RU" sz="2800" baseline="-25000" dirty="0">
                <a:solidFill>
                  <a:schemeClr val="bg1"/>
                </a:solidFill>
              </a:rPr>
              <a:t>3</a:t>
            </a:r>
            <a:r>
              <a:rPr lang="ru-RU" sz="2800" dirty="0">
                <a:solidFill>
                  <a:schemeClr val="bg1"/>
                </a:solidFill>
              </a:rPr>
              <a:t>СН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</a:rPr>
              <a:t>СООН      г) С</a:t>
            </a:r>
            <a:r>
              <a:rPr lang="en-US" sz="2800" dirty="0">
                <a:solidFill>
                  <a:schemeClr val="bg1"/>
                </a:solidFill>
              </a:rPr>
              <a:t>l</a:t>
            </a:r>
            <a:r>
              <a:rPr lang="ru-RU" sz="2800" dirty="0">
                <a:solidFill>
                  <a:schemeClr val="bg1"/>
                </a:solidFill>
              </a:rPr>
              <a:t>СН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</a:rPr>
              <a:t>СООН   </a:t>
            </a:r>
          </a:p>
          <a:p>
            <a:pPr marL="0" indent="0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7</a:t>
            </a:r>
            <a:r>
              <a:rPr lang="ru-RU" sz="2800" dirty="0">
                <a:solidFill>
                  <a:schemeClr val="bg1"/>
                </a:solidFill>
              </a:rPr>
              <a:t>. Формула метанола: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а) НСООН            б) НСОН            </a:t>
            </a:r>
            <a:r>
              <a:rPr lang="ru-RU" sz="2800" baseline="-25000" dirty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 в) СН</a:t>
            </a:r>
            <a:r>
              <a:rPr lang="ru-RU" sz="2800" baseline="-25000" dirty="0">
                <a:solidFill>
                  <a:schemeClr val="bg1"/>
                </a:solidFill>
              </a:rPr>
              <a:t>3</a:t>
            </a:r>
            <a:r>
              <a:rPr lang="ru-RU" sz="2800" dirty="0">
                <a:solidFill>
                  <a:schemeClr val="bg1"/>
                </a:solidFill>
              </a:rPr>
              <a:t>ОН                  г) </a:t>
            </a:r>
            <a:r>
              <a:rPr lang="ru-RU" sz="2800" dirty="0" smtClean="0">
                <a:solidFill>
                  <a:schemeClr val="bg1"/>
                </a:solidFill>
              </a:rPr>
              <a:t>С</a:t>
            </a:r>
            <a:r>
              <a:rPr lang="ru-RU" sz="2800" baseline="-25000" dirty="0" smtClean="0">
                <a:solidFill>
                  <a:schemeClr val="bg1"/>
                </a:solidFill>
              </a:rPr>
              <a:t>2</a:t>
            </a:r>
            <a:r>
              <a:rPr lang="ru-RU" sz="2800" dirty="0" smtClean="0">
                <a:solidFill>
                  <a:schemeClr val="bg1"/>
                </a:solidFill>
              </a:rPr>
              <a:t>Н</a:t>
            </a:r>
            <a:r>
              <a:rPr lang="ru-RU" sz="2800" baseline="-25000" dirty="0" smtClean="0">
                <a:solidFill>
                  <a:schemeClr val="bg1"/>
                </a:solidFill>
              </a:rPr>
              <a:t>5</a:t>
            </a:r>
            <a:r>
              <a:rPr lang="ru-RU" sz="2800" dirty="0" smtClean="0">
                <a:solidFill>
                  <a:schemeClr val="bg1"/>
                </a:solidFill>
              </a:rPr>
              <a:t>ОН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11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6120680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8. Для </a:t>
            </a:r>
            <a:r>
              <a:rPr lang="ru-RU" sz="2800" dirty="0" err="1">
                <a:solidFill>
                  <a:schemeClr val="bg1"/>
                </a:solidFill>
              </a:rPr>
              <a:t>алканов</a:t>
            </a:r>
            <a:r>
              <a:rPr lang="ru-RU" sz="2800" dirty="0">
                <a:solidFill>
                  <a:schemeClr val="bg1"/>
                </a:solidFill>
              </a:rPr>
              <a:t> наиболее характерны реакции: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а) присоединения                             б) замещения         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в) полимеризации                           </a:t>
            </a:r>
            <a:r>
              <a:rPr lang="ru-RU" sz="2800" baseline="-25000" dirty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 г) окисления.</a:t>
            </a:r>
          </a:p>
          <a:p>
            <a:pPr marL="0" indent="0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9</a:t>
            </a:r>
            <a:r>
              <a:rPr lang="ru-RU" sz="2800" dirty="0">
                <a:solidFill>
                  <a:schemeClr val="bg1"/>
                </a:solidFill>
              </a:rPr>
              <a:t>. Вещества бутанол-1 и бутанол-2:                   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а) изомеры                              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baseline="-250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б) </a:t>
            </a:r>
            <a:r>
              <a:rPr lang="ru-RU" sz="2800" dirty="0" smtClean="0">
                <a:solidFill>
                  <a:schemeClr val="bg1"/>
                </a:solidFill>
              </a:rPr>
              <a:t>гомологи</a:t>
            </a:r>
            <a:endParaRPr lang="ru-RU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в) </a:t>
            </a:r>
            <a:r>
              <a:rPr lang="ru-RU" sz="2800" dirty="0" smtClean="0">
                <a:solidFill>
                  <a:schemeClr val="bg1"/>
                </a:solidFill>
              </a:rPr>
              <a:t>одно вещество                      </a:t>
            </a:r>
            <a:r>
              <a:rPr lang="ru-RU" sz="2800" dirty="0">
                <a:solidFill>
                  <a:schemeClr val="bg1"/>
                </a:solidFill>
              </a:rPr>
              <a:t>г) </a:t>
            </a:r>
            <a:r>
              <a:rPr lang="ru-RU" sz="2800" dirty="0" smtClean="0">
                <a:solidFill>
                  <a:schemeClr val="bg1"/>
                </a:solidFill>
              </a:rPr>
              <a:t>не существует веществ</a:t>
            </a:r>
            <a:endParaRPr lang="ru-RU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10</a:t>
            </a:r>
            <a:r>
              <a:rPr lang="ru-RU" sz="2800" dirty="0">
                <a:solidFill>
                  <a:schemeClr val="bg1"/>
                </a:solidFill>
              </a:rPr>
              <a:t>. Углеводород содержит 93,3% углерода и 7,7% водорода, плотность при   </a:t>
            </a:r>
            <a:r>
              <a:rPr lang="ru-RU" sz="2800" dirty="0" err="1">
                <a:solidFill>
                  <a:schemeClr val="bg1"/>
                </a:solidFill>
              </a:rPr>
              <a:t>н.у</a:t>
            </a:r>
            <a:r>
              <a:rPr lang="ru-RU" sz="2800" dirty="0">
                <a:solidFill>
                  <a:schemeClr val="bg1"/>
                </a:solidFill>
              </a:rPr>
              <a:t>. 1,161 г/л. 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Химическая </a:t>
            </a:r>
            <a:r>
              <a:rPr lang="ru-RU" sz="2800" dirty="0">
                <a:solidFill>
                  <a:schemeClr val="bg1"/>
                </a:solidFill>
              </a:rPr>
              <a:t>формула углеводорода _________</a:t>
            </a:r>
          </a:p>
          <a:p>
            <a:pPr marL="0" indent="0">
              <a:buNone/>
            </a:pP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01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336704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11. Фенол не вступает в реакцию с веществом: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а) </a:t>
            </a:r>
            <a:r>
              <a:rPr lang="en-US" sz="2800" dirty="0" err="1">
                <a:solidFill>
                  <a:schemeClr val="bg1"/>
                </a:solidFill>
              </a:rPr>
              <a:t>NaOH</a:t>
            </a:r>
            <a:r>
              <a:rPr lang="ru-RU" sz="2800" dirty="0">
                <a:solidFill>
                  <a:schemeClr val="bg1"/>
                </a:solidFill>
              </a:rPr>
              <a:t>                б) </a:t>
            </a:r>
            <a:r>
              <a:rPr lang="en-US" sz="2800" dirty="0">
                <a:solidFill>
                  <a:schemeClr val="bg1"/>
                </a:solidFill>
              </a:rPr>
              <a:t>Br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</a:rPr>
              <a:t> (</a:t>
            </a:r>
            <a:r>
              <a:rPr lang="en-US" sz="2800" dirty="0" err="1">
                <a:solidFill>
                  <a:schemeClr val="bg1"/>
                </a:solidFill>
              </a:rPr>
              <a:t>aq</a:t>
            </a:r>
            <a:r>
              <a:rPr lang="ru-RU" sz="2800" dirty="0">
                <a:solidFill>
                  <a:schemeClr val="bg1"/>
                </a:solidFill>
              </a:rPr>
              <a:t>)            в) </a:t>
            </a:r>
            <a:r>
              <a:rPr lang="en-US" sz="2800" dirty="0">
                <a:solidFill>
                  <a:schemeClr val="bg1"/>
                </a:solidFill>
              </a:rPr>
              <a:t>Na</a:t>
            </a:r>
            <a:r>
              <a:rPr lang="ru-RU" sz="2800" dirty="0">
                <a:solidFill>
                  <a:schemeClr val="bg1"/>
                </a:solidFill>
              </a:rPr>
              <a:t>                         г) </a:t>
            </a:r>
            <a:r>
              <a:rPr lang="en-US" sz="2800" dirty="0" err="1">
                <a:solidFill>
                  <a:schemeClr val="bg1"/>
                </a:solidFill>
              </a:rPr>
              <a:t>NaHCO</a:t>
            </a:r>
            <a:r>
              <a:rPr lang="ru-RU" sz="2800" baseline="-25000" dirty="0">
                <a:solidFill>
                  <a:schemeClr val="bg1"/>
                </a:solidFill>
              </a:rPr>
              <a:t>3</a:t>
            </a:r>
            <a:endParaRPr lang="ru-RU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12</a:t>
            </a:r>
            <a:r>
              <a:rPr lang="ru-RU" sz="2800" dirty="0">
                <a:solidFill>
                  <a:schemeClr val="bg1"/>
                </a:solidFill>
              </a:rPr>
              <a:t>. Реакция гидратации:                   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а) С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</a:rPr>
              <a:t>Н</a:t>
            </a:r>
            <a:r>
              <a:rPr lang="ru-RU" sz="2800" baseline="-25000" dirty="0">
                <a:solidFill>
                  <a:schemeClr val="bg1"/>
                </a:solidFill>
              </a:rPr>
              <a:t>4</a:t>
            </a:r>
            <a:r>
              <a:rPr lang="ru-RU" sz="2800" dirty="0">
                <a:solidFill>
                  <a:schemeClr val="bg1"/>
                </a:solidFill>
              </a:rPr>
              <a:t> + Н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  <a:sym typeface="Symbol"/>
              </a:rPr>
              <a:t></a:t>
            </a:r>
            <a:r>
              <a:rPr lang="ru-RU" sz="2800" dirty="0">
                <a:solidFill>
                  <a:schemeClr val="bg1"/>
                </a:solidFill>
              </a:rPr>
              <a:t>                             </a:t>
            </a:r>
            <a:r>
              <a:rPr lang="ru-RU" sz="2800" baseline="-25000" dirty="0" smtClean="0">
                <a:solidFill>
                  <a:schemeClr val="bg1"/>
                </a:solidFill>
              </a:rPr>
              <a:t>  </a:t>
            </a:r>
            <a:r>
              <a:rPr lang="ru-RU" sz="2800" dirty="0">
                <a:solidFill>
                  <a:schemeClr val="bg1"/>
                </a:solidFill>
              </a:rPr>
              <a:t>б) С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</a:rPr>
              <a:t>Н</a:t>
            </a:r>
            <a:r>
              <a:rPr lang="ru-RU" sz="2800" baseline="-25000" dirty="0">
                <a:solidFill>
                  <a:schemeClr val="bg1"/>
                </a:solidFill>
              </a:rPr>
              <a:t>4</a:t>
            </a:r>
            <a:r>
              <a:rPr lang="ru-RU" sz="2800" dirty="0">
                <a:solidFill>
                  <a:schemeClr val="bg1"/>
                </a:solidFill>
              </a:rPr>
              <a:t> + Н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</a:rPr>
              <a:t>О</a:t>
            </a:r>
            <a:r>
              <a:rPr lang="ru-RU" sz="2800" dirty="0">
                <a:solidFill>
                  <a:schemeClr val="bg1"/>
                </a:solidFill>
                <a:sym typeface="Symbol"/>
              </a:rPr>
              <a:t></a:t>
            </a:r>
            <a:r>
              <a:rPr lang="ru-RU" sz="2800" dirty="0">
                <a:solidFill>
                  <a:schemeClr val="bg1"/>
                </a:solidFill>
              </a:rPr>
              <a:t> 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в) СН</a:t>
            </a:r>
            <a:r>
              <a:rPr lang="ru-RU" sz="2800" baseline="-25000" dirty="0">
                <a:solidFill>
                  <a:schemeClr val="bg1"/>
                </a:solidFill>
              </a:rPr>
              <a:t>3</a:t>
            </a:r>
            <a:r>
              <a:rPr lang="ru-RU" sz="2800" dirty="0">
                <a:solidFill>
                  <a:schemeClr val="bg1"/>
                </a:solidFill>
              </a:rPr>
              <a:t>СООС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</a:rPr>
              <a:t>Н</a:t>
            </a:r>
            <a:r>
              <a:rPr lang="ru-RU" sz="2800" baseline="-25000" dirty="0">
                <a:solidFill>
                  <a:schemeClr val="bg1"/>
                </a:solidFill>
              </a:rPr>
              <a:t>5</a:t>
            </a:r>
            <a:r>
              <a:rPr lang="ru-RU" sz="2800" dirty="0">
                <a:solidFill>
                  <a:schemeClr val="bg1"/>
                </a:solidFill>
              </a:rPr>
              <a:t> + НОН</a:t>
            </a:r>
            <a:r>
              <a:rPr lang="ru-RU" sz="2800" dirty="0">
                <a:solidFill>
                  <a:schemeClr val="bg1"/>
                </a:solidFill>
                <a:sym typeface="Symbol"/>
              </a:rPr>
              <a:t></a:t>
            </a:r>
            <a:r>
              <a:rPr lang="ru-RU" sz="2800" dirty="0">
                <a:solidFill>
                  <a:schemeClr val="bg1"/>
                </a:solidFill>
              </a:rPr>
              <a:t>           </a:t>
            </a:r>
            <a:r>
              <a:rPr lang="ru-RU" sz="2800" dirty="0" smtClean="0">
                <a:solidFill>
                  <a:schemeClr val="bg1"/>
                </a:solidFill>
              </a:rPr>
              <a:t>  </a:t>
            </a:r>
            <a:r>
              <a:rPr lang="ru-RU" sz="2800" dirty="0">
                <a:solidFill>
                  <a:schemeClr val="bg1"/>
                </a:solidFill>
              </a:rPr>
              <a:t>г) СН</a:t>
            </a:r>
            <a:r>
              <a:rPr lang="ru-RU" sz="2800" baseline="-25000" dirty="0">
                <a:solidFill>
                  <a:schemeClr val="bg1"/>
                </a:solidFill>
              </a:rPr>
              <a:t>4</a:t>
            </a:r>
            <a:r>
              <a:rPr lang="ru-RU" sz="2800" dirty="0">
                <a:solidFill>
                  <a:schemeClr val="bg1"/>
                </a:solidFill>
                <a:sym typeface="Symbol"/>
              </a:rPr>
              <a:t></a:t>
            </a:r>
            <a:endParaRPr lang="ru-RU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13</a:t>
            </a:r>
            <a:r>
              <a:rPr lang="ru-RU" sz="2800" dirty="0">
                <a:solidFill>
                  <a:schemeClr val="bg1"/>
                </a:solidFill>
              </a:rPr>
              <a:t>. Этилен в лаборатории получают: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а) СаС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</a:rPr>
              <a:t> + Н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</a:rPr>
              <a:t>О</a:t>
            </a:r>
            <a:r>
              <a:rPr lang="ru-RU" sz="2800" dirty="0">
                <a:solidFill>
                  <a:schemeClr val="bg1"/>
                </a:solidFill>
                <a:sym typeface="Symbol"/>
              </a:rPr>
              <a:t></a:t>
            </a:r>
            <a:r>
              <a:rPr lang="ru-RU" sz="2800" dirty="0">
                <a:solidFill>
                  <a:schemeClr val="bg1"/>
                </a:solidFill>
              </a:rPr>
              <a:t>                       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б) </a:t>
            </a:r>
            <a:r>
              <a:rPr lang="en-US" sz="2800" dirty="0">
                <a:solidFill>
                  <a:schemeClr val="bg1"/>
                </a:solidFill>
              </a:rPr>
              <a:t>Al</a:t>
            </a:r>
            <a:r>
              <a:rPr lang="ru-RU" sz="2800" baseline="-25000" dirty="0">
                <a:solidFill>
                  <a:schemeClr val="bg1"/>
                </a:solidFill>
              </a:rPr>
              <a:t>4</a:t>
            </a:r>
            <a:r>
              <a:rPr lang="en-US" sz="2800" dirty="0">
                <a:solidFill>
                  <a:schemeClr val="bg1"/>
                </a:solidFill>
              </a:rPr>
              <a:t>C</a:t>
            </a:r>
            <a:r>
              <a:rPr lang="ru-RU" sz="2800" baseline="-25000" dirty="0">
                <a:solidFill>
                  <a:schemeClr val="bg1"/>
                </a:solidFill>
              </a:rPr>
              <a:t>3</a:t>
            </a:r>
            <a:r>
              <a:rPr lang="ru-RU" sz="2800" dirty="0">
                <a:solidFill>
                  <a:schemeClr val="bg1"/>
                </a:solidFill>
              </a:rPr>
              <a:t> + </a:t>
            </a:r>
            <a:r>
              <a:rPr lang="en-US" sz="2800" dirty="0">
                <a:solidFill>
                  <a:schemeClr val="bg1"/>
                </a:solidFill>
              </a:rPr>
              <a:t>H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O</a:t>
            </a:r>
            <a:r>
              <a:rPr lang="en-US" sz="2800" dirty="0">
                <a:solidFill>
                  <a:schemeClr val="bg1"/>
                </a:solidFill>
                <a:sym typeface="Symbol"/>
              </a:rPr>
              <a:t>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в) С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</a:rPr>
              <a:t>Н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</a:rPr>
              <a:t> + Н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</a:rPr>
              <a:t>О</a:t>
            </a:r>
            <a:r>
              <a:rPr lang="ru-RU" sz="2800" dirty="0">
                <a:solidFill>
                  <a:schemeClr val="bg1"/>
                </a:solidFill>
                <a:sym typeface="Symbol"/>
              </a:rPr>
              <a:t></a:t>
            </a:r>
            <a:r>
              <a:rPr lang="ru-RU" sz="2800" dirty="0">
                <a:solidFill>
                  <a:schemeClr val="bg1"/>
                </a:solidFill>
              </a:rPr>
              <a:t>                         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г) С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</a:rPr>
              <a:t>Н</a:t>
            </a:r>
            <a:r>
              <a:rPr lang="ru-RU" sz="2800" baseline="-25000" dirty="0">
                <a:solidFill>
                  <a:schemeClr val="bg1"/>
                </a:solidFill>
              </a:rPr>
              <a:t>5</a:t>
            </a:r>
            <a:r>
              <a:rPr lang="ru-RU" sz="2800" dirty="0">
                <a:solidFill>
                  <a:schemeClr val="bg1"/>
                </a:solidFill>
              </a:rPr>
              <a:t>ОН</a:t>
            </a:r>
            <a:r>
              <a:rPr lang="ru-RU" sz="2800" dirty="0">
                <a:solidFill>
                  <a:schemeClr val="bg1"/>
                </a:solidFill>
                <a:sym typeface="Symbol"/>
              </a:rPr>
              <a:t></a:t>
            </a:r>
            <a:endParaRPr lang="ru-RU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8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336704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2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14. Метан получают в промышленности: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а) </a:t>
            </a:r>
            <a:r>
              <a:rPr lang="en-US" sz="2800" dirty="0">
                <a:solidFill>
                  <a:schemeClr val="bg1"/>
                </a:solidFill>
              </a:rPr>
              <a:t>Al</a:t>
            </a:r>
            <a:r>
              <a:rPr lang="ru-RU" sz="2800" baseline="-25000" dirty="0">
                <a:solidFill>
                  <a:schemeClr val="bg1"/>
                </a:solidFill>
              </a:rPr>
              <a:t>4</a:t>
            </a:r>
            <a:r>
              <a:rPr lang="en-US" sz="2800" dirty="0">
                <a:solidFill>
                  <a:schemeClr val="bg1"/>
                </a:solidFill>
              </a:rPr>
              <a:t>C</a:t>
            </a:r>
            <a:r>
              <a:rPr lang="ru-RU" sz="2800" baseline="-25000" dirty="0">
                <a:solidFill>
                  <a:schemeClr val="bg1"/>
                </a:solidFill>
              </a:rPr>
              <a:t>3</a:t>
            </a:r>
            <a:r>
              <a:rPr lang="ru-RU" sz="2800" dirty="0">
                <a:solidFill>
                  <a:schemeClr val="bg1"/>
                </a:solidFill>
              </a:rPr>
              <a:t> + </a:t>
            </a:r>
            <a:r>
              <a:rPr lang="en-US" sz="2800" dirty="0">
                <a:solidFill>
                  <a:schemeClr val="bg1"/>
                </a:solidFill>
              </a:rPr>
              <a:t>H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O</a:t>
            </a:r>
            <a:r>
              <a:rPr lang="en-US" sz="2800" dirty="0" smtClean="0">
                <a:solidFill>
                  <a:schemeClr val="bg1"/>
                </a:solidFill>
                <a:sym typeface="Symbol"/>
              </a:rPr>
              <a:t></a:t>
            </a:r>
            <a:r>
              <a:rPr lang="ru-RU" sz="2800" dirty="0" smtClean="0">
                <a:solidFill>
                  <a:schemeClr val="bg1"/>
                </a:solidFill>
                <a:sym typeface="Symbol"/>
              </a:rPr>
              <a:t>                </a:t>
            </a:r>
            <a:r>
              <a:rPr lang="ru-RU" sz="2800" dirty="0" smtClean="0">
                <a:solidFill>
                  <a:schemeClr val="bg1"/>
                </a:solidFill>
              </a:rPr>
              <a:t>б</a:t>
            </a:r>
            <a:r>
              <a:rPr lang="ru-RU" sz="2800" dirty="0">
                <a:solidFill>
                  <a:schemeClr val="bg1"/>
                </a:solidFill>
              </a:rPr>
              <a:t>) СН</a:t>
            </a:r>
            <a:r>
              <a:rPr lang="ru-RU" sz="2800" baseline="-25000" dirty="0">
                <a:solidFill>
                  <a:schemeClr val="bg1"/>
                </a:solidFill>
              </a:rPr>
              <a:t>3</a:t>
            </a:r>
            <a:r>
              <a:rPr lang="ru-RU" sz="2800" dirty="0">
                <a:solidFill>
                  <a:schemeClr val="bg1"/>
                </a:solidFill>
              </a:rPr>
              <a:t>СОО</a:t>
            </a:r>
            <a:r>
              <a:rPr lang="en-US" sz="2800" dirty="0">
                <a:solidFill>
                  <a:schemeClr val="bg1"/>
                </a:solidFill>
              </a:rPr>
              <a:t>Na</a:t>
            </a:r>
            <a:r>
              <a:rPr lang="ru-RU" sz="2800" dirty="0">
                <a:solidFill>
                  <a:schemeClr val="bg1"/>
                </a:solidFill>
              </a:rPr>
              <a:t> + </a:t>
            </a:r>
            <a:r>
              <a:rPr lang="en-US" sz="2800" dirty="0" err="1">
                <a:solidFill>
                  <a:schemeClr val="bg1"/>
                </a:solidFill>
              </a:rPr>
              <a:t>NaOH</a:t>
            </a:r>
            <a:r>
              <a:rPr lang="en-US" sz="2800" dirty="0">
                <a:solidFill>
                  <a:schemeClr val="bg1"/>
                </a:solidFill>
                <a:sym typeface="Symbol"/>
              </a:rPr>
              <a:t></a:t>
            </a:r>
            <a:r>
              <a:rPr lang="ru-RU" sz="2800" dirty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    в) 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из природного газа                     г)  из </a:t>
            </a:r>
            <a:r>
              <a:rPr lang="ru-RU" sz="2800" dirty="0" smtClean="0">
                <a:solidFill>
                  <a:schemeClr val="bg1"/>
                </a:solidFill>
              </a:rPr>
              <a:t>нефти</a:t>
            </a:r>
            <a:endParaRPr lang="ru-RU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15</a:t>
            </a:r>
            <a:r>
              <a:rPr lang="ru-RU" sz="2800" dirty="0">
                <a:solidFill>
                  <a:schemeClr val="bg1"/>
                </a:solidFill>
              </a:rPr>
              <a:t>. Реакция не возможна в случае: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а) С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</a:rPr>
              <a:t>Н</a:t>
            </a:r>
            <a:r>
              <a:rPr lang="ru-RU" sz="2800" baseline="-25000" dirty="0">
                <a:solidFill>
                  <a:schemeClr val="bg1"/>
                </a:solidFill>
              </a:rPr>
              <a:t>5</a:t>
            </a:r>
            <a:r>
              <a:rPr lang="ru-RU" sz="2800" dirty="0">
                <a:solidFill>
                  <a:schemeClr val="bg1"/>
                </a:solidFill>
              </a:rPr>
              <a:t>ОН + </a:t>
            </a:r>
            <a:r>
              <a:rPr lang="en-US" sz="2800" dirty="0">
                <a:solidFill>
                  <a:schemeClr val="bg1"/>
                </a:solidFill>
              </a:rPr>
              <a:t>Ag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O</a:t>
            </a:r>
            <a:r>
              <a:rPr lang="en-US" sz="2800" dirty="0">
                <a:solidFill>
                  <a:schemeClr val="bg1"/>
                </a:solidFill>
                <a:sym typeface="Symbol"/>
              </a:rPr>
              <a:t></a:t>
            </a:r>
            <a:r>
              <a:rPr lang="ru-RU" sz="2800" dirty="0">
                <a:solidFill>
                  <a:schemeClr val="bg1"/>
                </a:solidFill>
              </a:rPr>
              <a:t>       </a:t>
            </a:r>
            <a:r>
              <a:rPr lang="ru-RU" sz="2800" dirty="0" smtClean="0">
                <a:solidFill>
                  <a:schemeClr val="bg1"/>
                </a:solidFill>
              </a:rPr>
              <a:t>  </a:t>
            </a:r>
            <a:r>
              <a:rPr lang="ru-RU" sz="2800" dirty="0">
                <a:solidFill>
                  <a:schemeClr val="bg1"/>
                </a:solidFill>
              </a:rPr>
              <a:t>б) С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</a:rPr>
              <a:t>Н</a:t>
            </a:r>
            <a:r>
              <a:rPr lang="ru-RU" sz="2800" baseline="-25000" dirty="0">
                <a:solidFill>
                  <a:schemeClr val="bg1"/>
                </a:solidFill>
              </a:rPr>
              <a:t>5</a:t>
            </a:r>
            <a:r>
              <a:rPr lang="ru-RU" sz="2800" dirty="0">
                <a:solidFill>
                  <a:schemeClr val="bg1"/>
                </a:solidFill>
              </a:rPr>
              <a:t>ОН + СН</a:t>
            </a:r>
            <a:r>
              <a:rPr lang="ru-RU" sz="2800" baseline="-25000" dirty="0">
                <a:solidFill>
                  <a:schemeClr val="bg1"/>
                </a:solidFill>
              </a:rPr>
              <a:t>3</a:t>
            </a:r>
            <a:r>
              <a:rPr lang="ru-RU" sz="2800" dirty="0">
                <a:solidFill>
                  <a:schemeClr val="bg1"/>
                </a:solidFill>
              </a:rPr>
              <a:t>СООН</a:t>
            </a:r>
            <a:r>
              <a:rPr lang="ru-RU" sz="2800" dirty="0">
                <a:solidFill>
                  <a:schemeClr val="bg1"/>
                </a:solidFill>
                <a:sym typeface="Symbol"/>
              </a:rPr>
              <a:t></a:t>
            </a:r>
            <a:r>
              <a:rPr lang="ru-RU" sz="2800" dirty="0">
                <a:solidFill>
                  <a:schemeClr val="bg1"/>
                </a:solidFill>
              </a:rPr>
              <a:t>               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в) С</a:t>
            </a:r>
            <a:r>
              <a:rPr lang="ru-RU" sz="2800" baseline="-25000" dirty="0">
                <a:solidFill>
                  <a:schemeClr val="bg1"/>
                </a:solidFill>
              </a:rPr>
              <a:t>6</a:t>
            </a:r>
            <a:r>
              <a:rPr lang="ru-RU" sz="2800" dirty="0">
                <a:solidFill>
                  <a:schemeClr val="bg1"/>
                </a:solidFill>
              </a:rPr>
              <a:t>Н</a:t>
            </a:r>
            <a:r>
              <a:rPr lang="ru-RU" sz="2800" baseline="-25000" dirty="0">
                <a:solidFill>
                  <a:schemeClr val="bg1"/>
                </a:solidFill>
              </a:rPr>
              <a:t>5</a:t>
            </a:r>
            <a:r>
              <a:rPr lang="ru-RU" sz="2800" dirty="0">
                <a:solidFill>
                  <a:schemeClr val="bg1"/>
                </a:solidFill>
              </a:rPr>
              <a:t>СООН + </a:t>
            </a:r>
            <a:r>
              <a:rPr lang="en-US" sz="2800" dirty="0">
                <a:solidFill>
                  <a:schemeClr val="bg1"/>
                </a:solidFill>
              </a:rPr>
              <a:t>N</a:t>
            </a:r>
            <a:r>
              <a:rPr lang="ru-RU" sz="2800" dirty="0" err="1">
                <a:solidFill>
                  <a:schemeClr val="bg1"/>
                </a:solidFill>
              </a:rPr>
              <a:t>аОН</a:t>
            </a:r>
            <a:r>
              <a:rPr lang="ru-RU" sz="2800" dirty="0">
                <a:solidFill>
                  <a:schemeClr val="bg1"/>
                </a:solidFill>
                <a:sym typeface="Symbol"/>
              </a:rPr>
              <a:t></a:t>
            </a:r>
            <a:r>
              <a:rPr lang="ru-RU" sz="2800" dirty="0">
                <a:solidFill>
                  <a:schemeClr val="bg1"/>
                </a:solidFill>
              </a:rPr>
              <a:t>     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г) С</a:t>
            </a:r>
            <a:r>
              <a:rPr lang="ru-RU" sz="2800" baseline="-25000" dirty="0">
                <a:solidFill>
                  <a:schemeClr val="bg1"/>
                </a:solidFill>
              </a:rPr>
              <a:t>6</a:t>
            </a:r>
            <a:r>
              <a:rPr lang="ru-RU" sz="2800" dirty="0">
                <a:solidFill>
                  <a:schemeClr val="bg1"/>
                </a:solidFill>
              </a:rPr>
              <a:t>Н</a:t>
            </a:r>
            <a:r>
              <a:rPr lang="ru-RU" sz="2800" baseline="-25000" dirty="0">
                <a:solidFill>
                  <a:schemeClr val="bg1"/>
                </a:solidFill>
              </a:rPr>
              <a:t>6</a:t>
            </a:r>
            <a:r>
              <a:rPr lang="ru-RU" sz="2800" dirty="0">
                <a:solidFill>
                  <a:schemeClr val="bg1"/>
                </a:solidFill>
              </a:rPr>
              <a:t> + НО</a:t>
            </a:r>
            <a:r>
              <a:rPr lang="en-US" sz="2800" dirty="0">
                <a:solidFill>
                  <a:schemeClr val="bg1"/>
                </a:solidFill>
              </a:rPr>
              <a:t>NO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  <a:sym typeface="Symbol"/>
              </a:rPr>
              <a:t></a:t>
            </a:r>
            <a:endParaRPr lang="ru-RU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16.Сила </a:t>
            </a:r>
            <a:r>
              <a:rPr lang="ru-RU" sz="2800" dirty="0">
                <a:solidFill>
                  <a:schemeClr val="bg1"/>
                </a:solidFill>
              </a:rPr>
              <a:t>кислот в ряду </a:t>
            </a:r>
            <a:r>
              <a:rPr lang="en-US" sz="2800" dirty="0">
                <a:solidFill>
                  <a:schemeClr val="bg1"/>
                </a:solidFill>
              </a:rPr>
              <a:t>CH</a:t>
            </a:r>
            <a:r>
              <a:rPr lang="ru-RU" sz="2800" baseline="-25000" dirty="0">
                <a:solidFill>
                  <a:schemeClr val="bg1"/>
                </a:solidFill>
              </a:rPr>
              <a:t>3</a:t>
            </a:r>
            <a:r>
              <a:rPr lang="en-US" sz="2800" dirty="0">
                <a:solidFill>
                  <a:schemeClr val="bg1"/>
                </a:solidFill>
              </a:rPr>
              <a:t>COOH</a:t>
            </a:r>
            <a:r>
              <a:rPr lang="ru-RU" sz="2800" dirty="0">
                <a:solidFill>
                  <a:schemeClr val="bg1"/>
                </a:solidFill>
              </a:rPr>
              <a:t> – </a:t>
            </a:r>
            <a:r>
              <a:rPr lang="en-US" sz="2800" dirty="0">
                <a:solidFill>
                  <a:schemeClr val="bg1"/>
                </a:solidFill>
              </a:rPr>
              <a:t>CH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en-US" sz="2800" dirty="0" err="1">
                <a:solidFill>
                  <a:schemeClr val="bg1"/>
                </a:solidFill>
              </a:rPr>
              <a:t>ClCOOH</a:t>
            </a:r>
            <a:r>
              <a:rPr lang="ru-RU" sz="2800" dirty="0">
                <a:solidFill>
                  <a:schemeClr val="bg1"/>
                </a:solidFill>
              </a:rPr>
              <a:t> – </a:t>
            </a:r>
            <a:r>
              <a:rPr lang="en-US" sz="2800" dirty="0" err="1">
                <a:solidFill>
                  <a:schemeClr val="bg1"/>
                </a:solidFill>
              </a:rPr>
              <a:t>CHCl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COOH</a:t>
            </a:r>
            <a:r>
              <a:rPr lang="ru-RU" sz="2800" dirty="0">
                <a:solidFill>
                  <a:schemeClr val="bg1"/>
                </a:solidFill>
              </a:rPr>
              <a:t> – </a:t>
            </a:r>
            <a:r>
              <a:rPr lang="en-US" sz="2800" dirty="0" err="1">
                <a:solidFill>
                  <a:schemeClr val="bg1"/>
                </a:solidFill>
              </a:rPr>
              <a:t>CCl</a:t>
            </a:r>
            <a:r>
              <a:rPr lang="ru-RU" sz="2800" baseline="-25000" dirty="0">
                <a:solidFill>
                  <a:schemeClr val="bg1"/>
                </a:solidFill>
              </a:rPr>
              <a:t>3</a:t>
            </a:r>
            <a:r>
              <a:rPr lang="en-US" sz="2800" dirty="0">
                <a:solidFill>
                  <a:schemeClr val="bg1"/>
                </a:solidFill>
              </a:rPr>
              <a:t>COOH</a:t>
            </a:r>
            <a:endParaRPr lang="ru-RU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а) возрастает                     </a:t>
            </a:r>
            <a:r>
              <a:rPr lang="ru-RU" sz="2800" dirty="0" smtClean="0">
                <a:solidFill>
                  <a:schemeClr val="bg1"/>
                </a:solidFill>
              </a:rPr>
              <a:t>б</a:t>
            </a:r>
            <a:r>
              <a:rPr lang="ru-RU" sz="2800" dirty="0">
                <a:solidFill>
                  <a:schemeClr val="bg1"/>
                </a:solidFill>
              </a:rPr>
              <a:t>) уменьшается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в)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сначала возрастает, потом уменьшается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г)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сначала уменьшается, </a:t>
            </a:r>
            <a:r>
              <a:rPr lang="ru-RU" sz="2800" dirty="0">
                <a:solidFill>
                  <a:schemeClr val="bg1"/>
                </a:solidFill>
              </a:rPr>
              <a:t>потом </a:t>
            </a:r>
            <a:r>
              <a:rPr lang="ru-RU" sz="2800" dirty="0" smtClean="0">
                <a:solidFill>
                  <a:schemeClr val="bg1"/>
                </a:solidFill>
              </a:rPr>
              <a:t>возрастает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160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496944" cy="6552728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17. Для распознавания глицерина и этанола можно воспользоваться реактивом: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 а) </a:t>
            </a:r>
            <a:r>
              <a:rPr lang="en-US" sz="2800" dirty="0">
                <a:solidFill>
                  <a:schemeClr val="bg1"/>
                </a:solidFill>
              </a:rPr>
              <a:t>Cu</a:t>
            </a:r>
            <a:r>
              <a:rPr lang="ru-RU" sz="2800" dirty="0">
                <a:solidFill>
                  <a:schemeClr val="bg1"/>
                </a:solidFill>
              </a:rPr>
              <a:t>(</a:t>
            </a:r>
            <a:r>
              <a:rPr lang="en-US" sz="2800" dirty="0">
                <a:solidFill>
                  <a:schemeClr val="bg1"/>
                </a:solidFill>
              </a:rPr>
              <a:t>OH</a:t>
            </a:r>
            <a:r>
              <a:rPr lang="ru-RU" sz="2800" dirty="0">
                <a:solidFill>
                  <a:schemeClr val="bg1"/>
                </a:solidFill>
              </a:rPr>
              <a:t>)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</a:rPr>
              <a:t>          б) </a:t>
            </a:r>
            <a:r>
              <a:rPr lang="en-US" sz="2800" dirty="0">
                <a:solidFill>
                  <a:schemeClr val="bg1"/>
                </a:solidFill>
              </a:rPr>
              <a:t>Br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</a:rPr>
              <a:t> (</a:t>
            </a:r>
            <a:r>
              <a:rPr lang="en-US" sz="2800" dirty="0" err="1">
                <a:solidFill>
                  <a:schemeClr val="bg1"/>
                </a:solidFill>
              </a:rPr>
              <a:t>aq</a:t>
            </a:r>
            <a:r>
              <a:rPr lang="ru-RU" sz="2800" dirty="0">
                <a:solidFill>
                  <a:schemeClr val="bg1"/>
                </a:solidFill>
              </a:rPr>
              <a:t>)                   в) </a:t>
            </a:r>
            <a:r>
              <a:rPr lang="en-US" sz="2800" dirty="0" err="1">
                <a:solidFill>
                  <a:schemeClr val="bg1"/>
                </a:solidFill>
              </a:rPr>
              <a:t>KMnO</a:t>
            </a:r>
            <a:r>
              <a:rPr lang="ru-RU" sz="2800" baseline="-25000" dirty="0">
                <a:solidFill>
                  <a:schemeClr val="bg1"/>
                </a:solidFill>
              </a:rPr>
              <a:t>4</a:t>
            </a:r>
            <a:r>
              <a:rPr lang="ru-RU" sz="2800" dirty="0">
                <a:solidFill>
                  <a:schemeClr val="bg1"/>
                </a:solidFill>
              </a:rPr>
              <a:t>          г) </a:t>
            </a:r>
            <a:r>
              <a:rPr lang="en-US" sz="2800" dirty="0">
                <a:solidFill>
                  <a:schemeClr val="bg1"/>
                </a:solidFill>
              </a:rPr>
              <a:t>Ag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O</a:t>
            </a:r>
            <a:r>
              <a:rPr lang="ru-RU" sz="2800" dirty="0">
                <a:solidFill>
                  <a:schemeClr val="bg1"/>
                </a:solidFill>
              </a:rPr>
              <a:t> (</a:t>
            </a:r>
            <a:r>
              <a:rPr lang="ru-RU" sz="2800" dirty="0" err="1">
                <a:solidFill>
                  <a:schemeClr val="bg1"/>
                </a:solidFill>
              </a:rPr>
              <a:t>ам</a:t>
            </a:r>
            <a:r>
              <a:rPr lang="ru-RU" sz="2800" dirty="0">
                <a:solidFill>
                  <a:schemeClr val="bg1"/>
                </a:solidFill>
              </a:rPr>
              <a:t>.)</a:t>
            </a:r>
          </a:p>
          <a:p>
            <a:pPr marL="0" indent="0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18</a:t>
            </a:r>
            <a:r>
              <a:rPr lang="ru-RU" sz="2800" dirty="0">
                <a:solidFill>
                  <a:schemeClr val="bg1"/>
                </a:solidFill>
              </a:rPr>
              <a:t>. При сгорании органического вещества массой 4,6 г получили 8,8 г СО</a:t>
            </a:r>
            <a:r>
              <a:rPr lang="ru-RU" sz="2800" baseline="-25000" dirty="0">
                <a:solidFill>
                  <a:schemeClr val="bg1"/>
                </a:solidFill>
              </a:rPr>
              <a:t>2 </a:t>
            </a:r>
            <a:r>
              <a:rPr lang="ru-RU" sz="2800" dirty="0">
                <a:solidFill>
                  <a:schemeClr val="bg1"/>
                </a:solidFill>
              </a:rPr>
              <a:t>и 5,4 г Н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</a:rPr>
              <a:t>О. Относительная плотность вещества по водороду равна 23. Формула органического вещества </a:t>
            </a:r>
            <a:r>
              <a:rPr lang="ru-RU" sz="2800" dirty="0" smtClean="0">
                <a:solidFill>
                  <a:schemeClr val="bg1"/>
                </a:solidFill>
              </a:rPr>
              <a:t>….</a:t>
            </a:r>
            <a:endParaRPr lang="ru-RU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19</a:t>
            </a:r>
            <a:r>
              <a:rPr lang="ru-RU" sz="2800" dirty="0">
                <a:solidFill>
                  <a:schemeClr val="bg1"/>
                </a:solidFill>
              </a:rPr>
              <a:t>. Наибольшая массовая доля углерода в соединении: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а) С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</a:rPr>
              <a:t>Н</a:t>
            </a:r>
            <a:r>
              <a:rPr lang="ru-RU" sz="2800" baseline="-25000" dirty="0">
                <a:solidFill>
                  <a:schemeClr val="bg1"/>
                </a:solidFill>
              </a:rPr>
              <a:t>2                    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б) С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</a:rPr>
              <a:t>Н</a:t>
            </a:r>
            <a:r>
              <a:rPr lang="ru-RU" sz="2800" baseline="-25000" dirty="0">
                <a:solidFill>
                  <a:schemeClr val="bg1"/>
                </a:solidFill>
              </a:rPr>
              <a:t>6</a:t>
            </a:r>
            <a:r>
              <a:rPr lang="ru-RU" sz="2800" dirty="0">
                <a:solidFill>
                  <a:schemeClr val="bg1"/>
                </a:solidFill>
              </a:rPr>
              <a:t>       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в) С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</a:rPr>
              <a:t>Н</a:t>
            </a:r>
            <a:r>
              <a:rPr lang="ru-RU" sz="2800" baseline="-25000" dirty="0">
                <a:solidFill>
                  <a:schemeClr val="bg1"/>
                </a:solidFill>
              </a:rPr>
              <a:t>4 </a:t>
            </a:r>
            <a:r>
              <a:rPr lang="ru-RU" sz="2800" dirty="0">
                <a:solidFill>
                  <a:schemeClr val="bg1"/>
                </a:solidFill>
              </a:rPr>
              <a:t>    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г) </a:t>
            </a:r>
            <a:r>
              <a:rPr lang="ru-RU" sz="2800" dirty="0" smtClean="0">
                <a:solidFill>
                  <a:schemeClr val="bg1"/>
                </a:solidFill>
              </a:rPr>
              <a:t>С</a:t>
            </a:r>
            <a:r>
              <a:rPr lang="ru-RU" sz="2800" baseline="-25000" dirty="0" smtClean="0">
                <a:solidFill>
                  <a:schemeClr val="bg1"/>
                </a:solidFill>
              </a:rPr>
              <a:t>2</a:t>
            </a:r>
            <a:r>
              <a:rPr lang="ru-RU" sz="2800" dirty="0" smtClean="0">
                <a:solidFill>
                  <a:schemeClr val="bg1"/>
                </a:solidFill>
              </a:rPr>
              <a:t>Н</a:t>
            </a:r>
            <a:r>
              <a:rPr lang="ru-RU" sz="2800" baseline="-25000" dirty="0" smtClean="0">
                <a:solidFill>
                  <a:schemeClr val="bg1"/>
                </a:solidFill>
              </a:rPr>
              <a:t>5</a:t>
            </a:r>
            <a:r>
              <a:rPr lang="ru-RU" sz="2800" dirty="0" smtClean="0">
                <a:solidFill>
                  <a:schemeClr val="bg1"/>
                </a:solidFill>
              </a:rPr>
              <a:t>ОН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976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264696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2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20. Объём воздуха, необходимый для сжигания 2 литров пропана, л:                               а) 10                     б) 20                          </a:t>
            </a:r>
            <a:r>
              <a:rPr lang="ru-RU" sz="2800" baseline="-25000" dirty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  в) 50                   г) 100</a:t>
            </a:r>
          </a:p>
          <a:p>
            <a:pPr marL="0" indent="0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21</a:t>
            </a:r>
            <a:r>
              <a:rPr lang="ru-RU" sz="2800" dirty="0">
                <a:solidFill>
                  <a:schemeClr val="bg1"/>
                </a:solidFill>
              </a:rPr>
              <a:t>. Дана схема превращений: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809550"/>
              </p:ext>
            </p:extLst>
          </p:nvPr>
        </p:nvGraphicFramePr>
        <p:xfrm>
          <a:off x="323528" y="3645024"/>
          <a:ext cx="8424936" cy="1134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Формула" r:id="rId3" imgW="4647960" imgH="558720" progId="Equation.3">
                  <p:embed/>
                </p:oleObj>
              </mc:Choice>
              <mc:Fallback>
                <p:oleObj name="Формула" r:id="rId3" imgW="4647960" imgH="5587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645024"/>
                        <a:ext cx="8424936" cy="11348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1491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408712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2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22. Объём углекислого газа (н. у.), полученный при спиртовом брожении 5 моль 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> глюкозы, л: 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а) 2,24      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б) 22,4               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в) 224               </a:t>
            </a:r>
            <a:r>
              <a:rPr lang="ru-RU" sz="2800" baseline="-25000" dirty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 г) 2240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23. Для получения этилового эфира муравьиной кислоты необходимо взять: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а) СН</a:t>
            </a:r>
            <a:r>
              <a:rPr lang="ru-RU" sz="2800" baseline="-25000" dirty="0">
                <a:solidFill>
                  <a:schemeClr val="bg1"/>
                </a:solidFill>
              </a:rPr>
              <a:t>3</a:t>
            </a:r>
            <a:r>
              <a:rPr lang="ru-RU" sz="2800" dirty="0">
                <a:solidFill>
                  <a:schemeClr val="bg1"/>
                </a:solidFill>
              </a:rPr>
              <a:t>СООН и С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</a:rPr>
              <a:t>Н</a:t>
            </a:r>
            <a:r>
              <a:rPr lang="ru-RU" sz="2800" baseline="-25000" dirty="0">
                <a:solidFill>
                  <a:schemeClr val="bg1"/>
                </a:solidFill>
              </a:rPr>
              <a:t>5</a:t>
            </a:r>
            <a:r>
              <a:rPr lang="ru-RU" sz="2800" dirty="0">
                <a:solidFill>
                  <a:schemeClr val="bg1"/>
                </a:solidFill>
              </a:rPr>
              <a:t>ОН         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б) НСООН и СН</a:t>
            </a:r>
            <a:r>
              <a:rPr lang="ru-RU" sz="2800" baseline="-25000" dirty="0">
                <a:solidFill>
                  <a:schemeClr val="bg1"/>
                </a:solidFill>
              </a:rPr>
              <a:t>3</a:t>
            </a:r>
            <a:r>
              <a:rPr lang="ru-RU" sz="2800" dirty="0">
                <a:solidFill>
                  <a:schemeClr val="bg1"/>
                </a:solidFill>
              </a:rPr>
              <a:t>ОН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в) СН</a:t>
            </a:r>
            <a:r>
              <a:rPr lang="ru-RU" sz="2800" baseline="-25000" dirty="0">
                <a:solidFill>
                  <a:schemeClr val="bg1"/>
                </a:solidFill>
              </a:rPr>
              <a:t>3</a:t>
            </a:r>
            <a:r>
              <a:rPr lang="ru-RU" sz="2800" dirty="0">
                <a:solidFill>
                  <a:schemeClr val="bg1"/>
                </a:solidFill>
              </a:rPr>
              <a:t>СООН и СН</a:t>
            </a:r>
            <a:r>
              <a:rPr lang="ru-RU" sz="2800" baseline="-25000" dirty="0">
                <a:solidFill>
                  <a:schemeClr val="bg1"/>
                </a:solidFill>
              </a:rPr>
              <a:t>3</a:t>
            </a:r>
            <a:r>
              <a:rPr lang="ru-RU" sz="2800" dirty="0">
                <a:solidFill>
                  <a:schemeClr val="bg1"/>
                </a:solidFill>
              </a:rPr>
              <a:t>ОН           </a:t>
            </a:r>
            <a:r>
              <a:rPr lang="ru-RU" sz="2800" baseline="-250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г) НСООН и С</a:t>
            </a:r>
            <a:r>
              <a:rPr lang="ru-RU" sz="2800" baseline="-25000" dirty="0">
                <a:solidFill>
                  <a:schemeClr val="bg1"/>
                </a:solidFill>
              </a:rPr>
              <a:t>2</a:t>
            </a:r>
            <a:r>
              <a:rPr lang="ru-RU" sz="2800" dirty="0">
                <a:solidFill>
                  <a:schemeClr val="bg1"/>
                </a:solidFill>
              </a:rPr>
              <a:t>Н</a:t>
            </a:r>
            <a:r>
              <a:rPr lang="ru-RU" sz="2800" baseline="-25000" dirty="0">
                <a:solidFill>
                  <a:schemeClr val="bg1"/>
                </a:solidFill>
              </a:rPr>
              <a:t>5</a:t>
            </a:r>
            <a:r>
              <a:rPr lang="ru-RU" sz="2800" dirty="0">
                <a:solidFill>
                  <a:schemeClr val="bg1"/>
                </a:solidFill>
              </a:rPr>
              <a:t>ОН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24. Углеводород, содержащий тройную связь: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а) С</a:t>
            </a:r>
            <a:r>
              <a:rPr lang="ru-RU" sz="2800" baseline="-25000" dirty="0">
                <a:solidFill>
                  <a:schemeClr val="bg1"/>
                </a:solidFill>
              </a:rPr>
              <a:t>4</a:t>
            </a:r>
            <a:r>
              <a:rPr lang="ru-RU" sz="2800" dirty="0">
                <a:solidFill>
                  <a:schemeClr val="bg1"/>
                </a:solidFill>
              </a:rPr>
              <a:t>Н</a:t>
            </a:r>
            <a:r>
              <a:rPr lang="ru-RU" sz="2800" baseline="-25000" dirty="0">
                <a:solidFill>
                  <a:schemeClr val="bg1"/>
                </a:solidFill>
              </a:rPr>
              <a:t>6</a:t>
            </a:r>
            <a:r>
              <a:rPr lang="ru-RU" sz="2800" dirty="0">
                <a:solidFill>
                  <a:schemeClr val="bg1"/>
                </a:solidFill>
              </a:rPr>
              <a:t>        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б) С</a:t>
            </a:r>
            <a:r>
              <a:rPr lang="ru-RU" sz="2800" baseline="-25000" dirty="0">
                <a:solidFill>
                  <a:schemeClr val="bg1"/>
                </a:solidFill>
              </a:rPr>
              <a:t>4</a:t>
            </a:r>
            <a:r>
              <a:rPr lang="ru-RU" sz="2800" dirty="0">
                <a:solidFill>
                  <a:schemeClr val="bg1"/>
                </a:solidFill>
              </a:rPr>
              <a:t>Н</a:t>
            </a:r>
            <a:r>
              <a:rPr lang="ru-RU" sz="2800" baseline="-25000" dirty="0">
                <a:solidFill>
                  <a:schemeClr val="bg1"/>
                </a:solidFill>
              </a:rPr>
              <a:t>8</a:t>
            </a:r>
            <a:r>
              <a:rPr lang="ru-RU" sz="2800" dirty="0">
                <a:solidFill>
                  <a:schemeClr val="bg1"/>
                </a:solidFill>
              </a:rPr>
              <a:t>             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в) С</a:t>
            </a:r>
            <a:r>
              <a:rPr lang="ru-RU" sz="2800" baseline="-25000" dirty="0">
                <a:solidFill>
                  <a:schemeClr val="bg1"/>
                </a:solidFill>
              </a:rPr>
              <a:t>4</a:t>
            </a:r>
            <a:r>
              <a:rPr lang="ru-RU" sz="2800" dirty="0">
                <a:solidFill>
                  <a:schemeClr val="bg1"/>
                </a:solidFill>
              </a:rPr>
              <a:t>Н</a:t>
            </a:r>
            <a:r>
              <a:rPr lang="ru-RU" sz="2800" baseline="-25000" dirty="0">
                <a:solidFill>
                  <a:schemeClr val="bg1"/>
                </a:solidFill>
              </a:rPr>
              <a:t>10          </a:t>
            </a:r>
            <a:r>
              <a:rPr lang="ru-RU" sz="2800" baseline="-25000" dirty="0" smtClean="0">
                <a:solidFill>
                  <a:schemeClr val="bg1"/>
                </a:solidFill>
              </a:rPr>
              <a:t>  </a:t>
            </a:r>
            <a:r>
              <a:rPr lang="ru-RU" sz="2800" dirty="0">
                <a:solidFill>
                  <a:schemeClr val="bg1"/>
                </a:solidFill>
              </a:rPr>
              <a:t>г) СН</a:t>
            </a:r>
            <a:r>
              <a:rPr lang="ru-RU" sz="2800" baseline="-25000" dirty="0">
                <a:solidFill>
                  <a:schemeClr val="bg1"/>
                </a:solidFill>
              </a:rPr>
              <a:t>4</a:t>
            </a:r>
            <a:endParaRPr lang="ru-RU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25.  Вещество, которое можно обнаружить по </a:t>
            </a:r>
            <a:r>
              <a:rPr lang="ru-RU" sz="2800" dirty="0" smtClean="0">
                <a:solidFill>
                  <a:schemeClr val="bg1"/>
                </a:solidFill>
              </a:rPr>
              <a:t>запаху:  а</a:t>
            </a:r>
            <a:r>
              <a:rPr lang="ru-RU" sz="2800" dirty="0">
                <a:solidFill>
                  <a:schemeClr val="bg1"/>
                </a:solidFill>
              </a:rPr>
              <a:t>) </a:t>
            </a:r>
            <a:r>
              <a:rPr lang="ru-RU" sz="2800" dirty="0" smtClean="0">
                <a:solidFill>
                  <a:schemeClr val="bg1"/>
                </a:solidFill>
              </a:rPr>
              <a:t>С</a:t>
            </a:r>
            <a:r>
              <a:rPr lang="ru-RU" sz="2800" baseline="-25000" dirty="0" smtClean="0">
                <a:solidFill>
                  <a:schemeClr val="bg1"/>
                </a:solidFill>
              </a:rPr>
              <a:t>2</a:t>
            </a:r>
            <a:r>
              <a:rPr lang="ru-RU" sz="2800" dirty="0" smtClean="0">
                <a:solidFill>
                  <a:schemeClr val="bg1"/>
                </a:solidFill>
              </a:rPr>
              <a:t>Н</a:t>
            </a:r>
            <a:r>
              <a:rPr lang="ru-RU" sz="2800" baseline="-25000" dirty="0" smtClean="0">
                <a:solidFill>
                  <a:schemeClr val="bg1"/>
                </a:solidFill>
              </a:rPr>
              <a:t>4</a:t>
            </a:r>
            <a:r>
              <a:rPr lang="ru-RU" sz="2800" dirty="0" smtClean="0">
                <a:solidFill>
                  <a:schemeClr val="bg1"/>
                </a:solidFill>
              </a:rPr>
              <a:t>О</a:t>
            </a:r>
            <a:r>
              <a:rPr lang="ru-RU" sz="2800" baseline="-25000" dirty="0" smtClean="0">
                <a:solidFill>
                  <a:schemeClr val="bg1"/>
                </a:solidFill>
              </a:rPr>
              <a:t>2</a:t>
            </a:r>
            <a:r>
              <a:rPr lang="ru-RU" sz="2800" dirty="0" smtClean="0">
                <a:solidFill>
                  <a:schemeClr val="bg1"/>
                </a:solidFill>
              </a:rPr>
              <a:t>    </a:t>
            </a:r>
            <a:r>
              <a:rPr lang="ru-RU" sz="2800" baseline="-250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  </a:t>
            </a:r>
            <a:r>
              <a:rPr lang="ru-RU" sz="2800" dirty="0">
                <a:solidFill>
                  <a:schemeClr val="bg1"/>
                </a:solidFill>
              </a:rPr>
              <a:t>б) </a:t>
            </a:r>
            <a:r>
              <a:rPr lang="ru-RU" sz="2800" dirty="0" smtClean="0">
                <a:solidFill>
                  <a:schemeClr val="bg1"/>
                </a:solidFill>
              </a:rPr>
              <a:t>С</a:t>
            </a:r>
            <a:r>
              <a:rPr lang="ru-RU" sz="2800" baseline="-25000" dirty="0" smtClean="0">
                <a:solidFill>
                  <a:schemeClr val="bg1"/>
                </a:solidFill>
              </a:rPr>
              <a:t>3</a:t>
            </a:r>
            <a:r>
              <a:rPr lang="ru-RU" sz="2800" dirty="0" smtClean="0">
                <a:solidFill>
                  <a:schemeClr val="bg1"/>
                </a:solidFill>
              </a:rPr>
              <a:t>Н</a:t>
            </a:r>
            <a:r>
              <a:rPr lang="ru-RU" sz="2800" baseline="-25000" dirty="0" smtClean="0">
                <a:solidFill>
                  <a:schemeClr val="bg1"/>
                </a:solidFill>
              </a:rPr>
              <a:t>8</a:t>
            </a:r>
            <a:r>
              <a:rPr lang="ru-RU" sz="2800" dirty="0" smtClean="0">
                <a:solidFill>
                  <a:schemeClr val="bg1"/>
                </a:solidFill>
              </a:rPr>
              <a:t>О</a:t>
            </a:r>
            <a:r>
              <a:rPr lang="ru-RU" sz="2800" baseline="-25000" dirty="0" smtClean="0">
                <a:solidFill>
                  <a:schemeClr val="bg1"/>
                </a:solidFill>
              </a:rPr>
              <a:t>3</a:t>
            </a:r>
            <a:r>
              <a:rPr lang="ru-RU" sz="2800" dirty="0" smtClean="0">
                <a:solidFill>
                  <a:schemeClr val="bg1"/>
                </a:solidFill>
              </a:rPr>
              <a:t>         в</a:t>
            </a:r>
            <a:r>
              <a:rPr lang="ru-RU" sz="2800" dirty="0">
                <a:solidFill>
                  <a:schemeClr val="bg1"/>
                </a:solidFill>
              </a:rPr>
              <a:t>) СН</a:t>
            </a:r>
            <a:r>
              <a:rPr lang="ru-RU" sz="2800" baseline="-25000" dirty="0">
                <a:solidFill>
                  <a:schemeClr val="bg1"/>
                </a:solidFill>
              </a:rPr>
              <a:t>3</a:t>
            </a:r>
            <a:r>
              <a:rPr lang="ru-RU" sz="2800" dirty="0">
                <a:solidFill>
                  <a:schemeClr val="bg1"/>
                </a:solidFill>
              </a:rPr>
              <a:t>СООН   </a:t>
            </a:r>
            <a:r>
              <a:rPr lang="ru-RU" sz="2800" baseline="-25000" dirty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г) С</a:t>
            </a:r>
            <a:r>
              <a:rPr lang="ru-RU" sz="2800" baseline="-25000" dirty="0">
                <a:solidFill>
                  <a:schemeClr val="bg1"/>
                </a:solidFill>
              </a:rPr>
              <a:t>6</a:t>
            </a:r>
            <a:r>
              <a:rPr lang="ru-RU" sz="2800" dirty="0">
                <a:solidFill>
                  <a:schemeClr val="bg1"/>
                </a:solidFill>
              </a:rPr>
              <a:t>Н</a:t>
            </a:r>
            <a:r>
              <a:rPr lang="ru-RU" sz="2800" baseline="-25000" dirty="0">
                <a:solidFill>
                  <a:schemeClr val="bg1"/>
                </a:solidFill>
              </a:rPr>
              <a:t>12</a:t>
            </a:r>
            <a:r>
              <a:rPr lang="ru-RU" sz="2800" dirty="0">
                <a:solidFill>
                  <a:schemeClr val="bg1"/>
                </a:solidFill>
              </a:rPr>
              <a:t>О</a:t>
            </a:r>
            <a:r>
              <a:rPr lang="ru-RU" sz="2800" baseline="-25000" dirty="0">
                <a:solidFill>
                  <a:schemeClr val="bg1"/>
                </a:solidFill>
              </a:rPr>
              <a:t>6</a:t>
            </a:r>
            <a:endParaRPr lang="ru-RU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   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884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</TotalTime>
  <Words>574</Words>
  <Application>Microsoft Office PowerPoint</Application>
  <PresentationFormat>Экран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Исполнительная</vt:lpstr>
      <vt:lpstr>Microsoft Equation 3.0</vt:lpstr>
      <vt:lpstr>Подготовка к итоговому тестированию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итоговому тестированию</dc:title>
  <dc:creator>Игорь</dc:creator>
  <cp:lastModifiedBy>Игорь</cp:lastModifiedBy>
  <cp:revision>3</cp:revision>
  <dcterms:created xsi:type="dcterms:W3CDTF">2012-05-10T03:18:00Z</dcterms:created>
  <dcterms:modified xsi:type="dcterms:W3CDTF">2012-05-10T03:39:17Z</dcterms:modified>
</cp:coreProperties>
</file>