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8" r:id="rId4"/>
    <p:sldId id="257" r:id="rId5"/>
    <p:sldId id="258" r:id="rId6"/>
    <p:sldId id="259" r:id="rId7"/>
    <p:sldId id="260" r:id="rId8"/>
    <p:sldId id="261" r:id="rId9"/>
    <p:sldId id="262" r:id="rId10"/>
    <p:sldId id="263" r:id="rId11"/>
    <p:sldId id="264" r:id="rId12"/>
    <p:sldId id="265" r:id="rId13"/>
    <p:sldId id="266" r:id="rId14"/>
    <p:sldId id="267" r:id="rId15"/>
    <p:sldId id="270" r:id="rId16"/>
    <p:sldId id="269" r:id="rId17"/>
    <p:sldId id="280" r:id="rId18"/>
    <p:sldId id="273" r:id="rId19"/>
    <p:sldId id="283" r:id="rId20"/>
    <p:sldId id="271" r:id="rId21"/>
    <p:sldId id="275" r:id="rId22"/>
    <p:sldId id="281" r:id="rId23"/>
    <p:sldId id="282" r:id="rId24"/>
    <p:sldId id="277" r:id="rId25"/>
    <p:sldId id="27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21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55C7E7-697E-473B-9F27-B13E0D74AA3F}" type="datetimeFigureOut">
              <a:rPr lang="ru-RU" smtClean="0"/>
              <a:t>14.04.2013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29D023-BC53-4BCC-8037-E1AEF8ED232C}" type="slidenum">
              <a:rPr lang="ru-RU" smtClean="0"/>
              <a:t>‹#›</a:t>
            </a:fld>
            <a:endParaRPr lang="ru-RU"/>
          </a:p>
        </p:txBody>
      </p:sp>
    </p:spTree>
    <p:extLst>
      <p:ext uri="{BB962C8B-B14F-4D97-AF65-F5344CB8AC3E}">
        <p14:creationId xmlns:p14="http://schemas.microsoft.com/office/powerpoint/2010/main" val="75157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55C7E7-697E-473B-9F27-B13E0D74AA3F}" type="datetimeFigureOut">
              <a:rPr lang="ru-RU" smtClean="0"/>
              <a:t>14.04.2013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29D023-BC53-4BCC-8037-E1AEF8ED232C}" type="slidenum">
              <a:rPr lang="ru-RU" smtClean="0"/>
              <a:t>‹#›</a:t>
            </a:fld>
            <a:endParaRPr lang="ru-RU"/>
          </a:p>
        </p:txBody>
      </p:sp>
    </p:spTree>
    <p:extLst>
      <p:ext uri="{BB962C8B-B14F-4D97-AF65-F5344CB8AC3E}">
        <p14:creationId xmlns:p14="http://schemas.microsoft.com/office/powerpoint/2010/main" val="12098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55C7E7-697E-473B-9F27-B13E0D74AA3F}" type="datetimeFigureOut">
              <a:rPr lang="ru-RU" smtClean="0"/>
              <a:t>14.04.2013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29D023-BC53-4BCC-8037-E1AEF8ED232C}" type="slidenum">
              <a:rPr lang="ru-RU" smtClean="0"/>
              <a:t>‹#›</a:t>
            </a:fld>
            <a:endParaRPr lang="ru-RU"/>
          </a:p>
        </p:txBody>
      </p:sp>
    </p:spTree>
    <p:extLst>
      <p:ext uri="{BB962C8B-B14F-4D97-AF65-F5344CB8AC3E}">
        <p14:creationId xmlns:p14="http://schemas.microsoft.com/office/powerpoint/2010/main" val="132888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55C7E7-697E-473B-9F27-B13E0D74AA3F}" type="datetimeFigureOut">
              <a:rPr lang="ru-RU" smtClean="0"/>
              <a:t>14.04.2013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29D023-BC53-4BCC-8037-E1AEF8ED232C}" type="slidenum">
              <a:rPr lang="ru-RU" smtClean="0"/>
              <a:t>‹#›</a:t>
            </a:fld>
            <a:endParaRPr lang="ru-RU"/>
          </a:p>
        </p:txBody>
      </p:sp>
    </p:spTree>
    <p:extLst>
      <p:ext uri="{BB962C8B-B14F-4D97-AF65-F5344CB8AC3E}">
        <p14:creationId xmlns:p14="http://schemas.microsoft.com/office/powerpoint/2010/main" val="86317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55C7E7-697E-473B-9F27-B13E0D74AA3F}" type="datetimeFigureOut">
              <a:rPr lang="ru-RU" smtClean="0"/>
              <a:t>14.04.2013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29D023-BC53-4BCC-8037-E1AEF8ED232C}" type="slidenum">
              <a:rPr lang="ru-RU" smtClean="0"/>
              <a:t>‹#›</a:t>
            </a:fld>
            <a:endParaRPr lang="ru-RU"/>
          </a:p>
        </p:txBody>
      </p:sp>
    </p:spTree>
    <p:extLst>
      <p:ext uri="{BB962C8B-B14F-4D97-AF65-F5344CB8AC3E}">
        <p14:creationId xmlns:p14="http://schemas.microsoft.com/office/powerpoint/2010/main" val="319015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55C7E7-697E-473B-9F27-B13E0D74AA3F}" type="datetimeFigureOut">
              <a:rPr lang="ru-RU" smtClean="0"/>
              <a:t>14.04.2013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29D023-BC53-4BCC-8037-E1AEF8ED232C}" type="slidenum">
              <a:rPr lang="ru-RU" smtClean="0"/>
              <a:t>‹#›</a:t>
            </a:fld>
            <a:endParaRPr lang="ru-RU"/>
          </a:p>
        </p:txBody>
      </p:sp>
    </p:spTree>
    <p:extLst>
      <p:ext uri="{BB962C8B-B14F-4D97-AF65-F5344CB8AC3E}">
        <p14:creationId xmlns:p14="http://schemas.microsoft.com/office/powerpoint/2010/main" val="343836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55C7E7-697E-473B-9F27-B13E0D74AA3F}" type="datetimeFigureOut">
              <a:rPr lang="ru-RU" smtClean="0"/>
              <a:t>14.04.2013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29D023-BC53-4BCC-8037-E1AEF8ED232C}" type="slidenum">
              <a:rPr lang="ru-RU" smtClean="0"/>
              <a:t>‹#›</a:t>
            </a:fld>
            <a:endParaRPr lang="ru-RU"/>
          </a:p>
        </p:txBody>
      </p:sp>
    </p:spTree>
    <p:extLst>
      <p:ext uri="{BB962C8B-B14F-4D97-AF65-F5344CB8AC3E}">
        <p14:creationId xmlns:p14="http://schemas.microsoft.com/office/powerpoint/2010/main" val="98132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55C7E7-697E-473B-9F27-B13E0D74AA3F}" type="datetimeFigureOut">
              <a:rPr lang="ru-RU" smtClean="0"/>
              <a:t>14.04.2013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29D023-BC53-4BCC-8037-E1AEF8ED232C}" type="slidenum">
              <a:rPr lang="ru-RU" smtClean="0"/>
              <a:t>‹#›</a:t>
            </a:fld>
            <a:endParaRPr lang="ru-RU"/>
          </a:p>
        </p:txBody>
      </p:sp>
    </p:spTree>
    <p:extLst>
      <p:ext uri="{BB962C8B-B14F-4D97-AF65-F5344CB8AC3E}">
        <p14:creationId xmlns:p14="http://schemas.microsoft.com/office/powerpoint/2010/main" val="322310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55C7E7-697E-473B-9F27-B13E0D74AA3F}" type="datetimeFigureOut">
              <a:rPr lang="ru-RU" smtClean="0"/>
              <a:t>14.04.2013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29D023-BC53-4BCC-8037-E1AEF8ED232C}" type="slidenum">
              <a:rPr lang="ru-RU" smtClean="0"/>
              <a:t>‹#›</a:t>
            </a:fld>
            <a:endParaRPr lang="ru-RU"/>
          </a:p>
        </p:txBody>
      </p:sp>
    </p:spTree>
    <p:extLst>
      <p:ext uri="{BB962C8B-B14F-4D97-AF65-F5344CB8AC3E}">
        <p14:creationId xmlns:p14="http://schemas.microsoft.com/office/powerpoint/2010/main" val="403400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55C7E7-697E-473B-9F27-B13E0D74AA3F}" type="datetimeFigureOut">
              <a:rPr lang="ru-RU" smtClean="0"/>
              <a:t>14.04.2013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29D023-BC53-4BCC-8037-E1AEF8ED232C}" type="slidenum">
              <a:rPr lang="ru-RU" smtClean="0"/>
              <a:t>‹#›</a:t>
            </a:fld>
            <a:endParaRPr lang="ru-RU"/>
          </a:p>
        </p:txBody>
      </p:sp>
    </p:spTree>
    <p:extLst>
      <p:ext uri="{BB962C8B-B14F-4D97-AF65-F5344CB8AC3E}">
        <p14:creationId xmlns:p14="http://schemas.microsoft.com/office/powerpoint/2010/main" val="70134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55C7E7-697E-473B-9F27-B13E0D74AA3F}" type="datetimeFigureOut">
              <a:rPr lang="ru-RU" smtClean="0"/>
              <a:t>14.04.2013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29D023-BC53-4BCC-8037-E1AEF8ED232C}" type="slidenum">
              <a:rPr lang="ru-RU" smtClean="0"/>
              <a:t>‹#›</a:t>
            </a:fld>
            <a:endParaRPr lang="ru-RU"/>
          </a:p>
        </p:txBody>
      </p:sp>
    </p:spTree>
    <p:extLst>
      <p:ext uri="{BB962C8B-B14F-4D97-AF65-F5344CB8AC3E}">
        <p14:creationId xmlns:p14="http://schemas.microsoft.com/office/powerpoint/2010/main" val="265065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5C7E7-697E-473B-9F27-B13E0D74AA3F}" type="datetimeFigureOut">
              <a:rPr lang="ru-RU" smtClean="0"/>
              <a:t>14.04.2013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D023-BC53-4BCC-8037-E1AEF8ED232C}" type="slidenum">
              <a:rPr lang="ru-RU" smtClean="0"/>
              <a:t>‹#›</a:t>
            </a:fld>
            <a:endParaRPr lang="ru-RU"/>
          </a:p>
        </p:txBody>
      </p:sp>
    </p:spTree>
    <p:extLst>
      <p:ext uri="{BB962C8B-B14F-4D97-AF65-F5344CB8AC3E}">
        <p14:creationId xmlns:p14="http://schemas.microsoft.com/office/powerpoint/2010/main" val="176619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microsoft.com/office/2007/relationships/hdphoto" Target="../media/hdphoto15.wdp"/><Relationship Id="rId7" Type="http://schemas.microsoft.com/office/2007/relationships/hdphoto" Target="../media/hdphoto17.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jpeg"/><Relationship Id="rId5" Type="http://schemas.microsoft.com/office/2007/relationships/hdphoto" Target="../media/hdphoto16.wdp"/><Relationship Id="rId4" Type="http://schemas.openxmlformats.org/officeDocument/2006/relationships/image" Target="../media/image25.png"/><Relationship Id="rId9" Type="http://schemas.microsoft.com/office/2007/relationships/hdphoto" Target="../media/hdphoto18.wdp"/></Relationships>
</file>

<file path=ppt/slides/_rels/slide11.xml.rels><?xml version="1.0" encoding="UTF-8" standalone="yes"?>
<Relationships xmlns="http://schemas.openxmlformats.org/package/2006/relationships"><Relationship Id="rId3" Type="http://schemas.microsoft.com/office/2007/relationships/hdphoto" Target="../media/hdphoto19.wdp"/><Relationship Id="rId7" Type="http://schemas.microsoft.com/office/2007/relationships/hdphoto" Target="../media/hdphoto21.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20.wdp"/><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microsoft.com/office/2007/relationships/hdphoto" Target="../media/hdphoto24.wdp"/><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konsultaciyaonline.ru/chempionat-kazaxstana-tablica.html" TargetMode="External"/><Relationship Id="rId1" Type="http://schemas.openxmlformats.org/officeDocument/2006/relationships/slideLayout" Target="../slideLayouts/slideLayout2.xml"/><Relationship Id="rId6" Type="http://schemas.microsoft.com/office/2007/relationships/hdphoto" Target="../media/hdphoto23.wdp"/><Relationship Id="rId5" Type="http://schemas.openxmlformats.org/officeDocument/2006/relationships/image" Target="../media/image32.jpeg"/><Relationship Id="rId4" Type="http://schemas.microsoft.com/office/2007/relationships/hdphoto" Target="../media/hdphoto22.wdp"/><Relationship Id="rId9" Type="http://schemas.openxmlformats.org/officeDocument/2006/relationships/image" Target="../media/image34.gif"/></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konsultaciyaonline.ru/serebro-v-tablice-mendeleeva.html" TargetMode="External"/><Relationship Id="rId1" Type="http://schemas.openxmlformats.org/officeDocument/2006/relationships/slideLayout" Target="../slideLayouts/slideLayout2.xml"/><Relationship Id="rId6" Type="http://schemas.microsoft.com/office/2007/relationships/hdphoto" Target="../media/hdphoto25.wdp"/><Relationship Id="rId5" Type="http://schemas.openxmlformats.org/officeDocument/2006/relationships/image" Target="../media/image36.jpeg"/><Relationship Id="rId4" Type="http://schemas.openxmlformats.org/officeDocument/2006/relationships/hyperlink" Target="http://konsultaciyaonline.ru/tablica-razmerov-rubashek.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7.jpeg"/><Relationship Id="rId4" Type="http://schemas.openxmlformats.org/officeDocument/2006/relationships/hyperlink" Target="http://konsultaciyaonline.ru/znachenie-ximii-tablica.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konsultaciyaonline.ru/tablica-razmerov-brilliantov.html"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g"/><Relationship Id="rId5" Type="http://schemas.microsoft.com/office/2007/relationships/hdphoto" Target="../media/hdphoto8.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hdphoto" Target="../media/hdphoto10.wdp"/><Relationship Id="rId3" Type="http://schemas.microsoft.com/office/2007/relationships/hdphoto" Target="../media/hdphoto9.wdp"/><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gif"/><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12.wdp"/><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microsoft.com/office/2007/relationships/hdphoto" Target="../media/hdphoto1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8352928" cy="2448272"/>
          </a:xfrm>
          <a:solidFill>
            <a:schemeClr val="tx2">
              <a:lumMod val="20000"/>
              <a:lumOff val="80000"/>
            </a:schemeClr>
          </a:solidFill>
          <a:ln>
            <a:solidFill>
              <a:schemeClr val="tx2"/>
            </a:solidFill>
          </a:ln>
        </p:spPr>
        <p:txBody>
          <a:bodyPr>
            <a:noAutofit/>
          </a:bodyPr>
          <a:lstStyle/>
          <a:p>
            <a:r>
              <a:rPr lang="ru-RU" sz="4800" b="1" i="1" dirty="0" smtClean="0">
                <a:solidFill>
                  <a:schemeClr val="accent4">
                    <a:lumMod val="75000"/>
                  </a:schemeClr>
                </a:solidFill>
                <a:latin typeface="Comic Sans MS" pitchFamily="66" charset="0"/>
              </a:rPr>
              <a:t>Секреты таблицы </a:t>
            </a:r>
            <a:r>
              <a:rPr lang="ru-RU" sz="4800" b="1" i="1" dirty="0" smtClean="0">
                <a:solidFill>
                  <a:schemeClr val="accent4">
                    <a:lumMod val="75000"/>
                  </a:schemeClr>
                </a:solidFill>
                <a:latin typeface="Comic Sans MS" pitchFamily="66" charset="0"/>
              </a:rPr>
              <a:t>элементов</a:t>
            </a:r>
            <a:r>
              <a:rPr lang="ru-RU" sz="6600" dirty="0" smtClean="0">
                <a:latin typeface="Comic Sans MS" pitchFamily="66" charset="0"/>
              </a:rPr>
              <a:t/>
            </a:r>
            <a:br>
              <a:rPr lang="ru-RU" sz="6600" dirty="0" smtClean="0">
                <a:latin typeface="Comic Sans MS" pitchFamily="66" charset="0"/>
              </a:rPr>
            </a:br>
            <a:r>
              <a:rPr lang="ru-RU" sz="3600" dirty="0" smtClean="0">
                <a:latin typeface="Comic Sans MS" pitchFamily="66" charset="0"/>
              </a:rPr>
              <a:t>Весенняя сессия. </a:t>
            </a:r>
            <a:r>
              <a:rPr lang="ru-RU" sz="3600" dirty="0" err="1" smtClean="0">
                <a:latin typeface="Comic Sans MS" pitchFamily="66" charset="0"/>
              </a:rPr>
              <a:t>Г.Нягань</a:t>
            </a:r>
            <a:r>
              <a:rPr lang="ru-RU" sz="3600" dirty="0" smtClean="0">
                <a:latin typeface="Comic Sans MS" pitchFamily="66" charset="0"/>
              </a:rPr>
              <a:t>. </a:t>
            </a:r>
            <a:r>
              <a:rPr lang="ru-RU" sz="2800" dirty="0" smtClean="0">
                <a:latin typeface="Comic Sans MS" pitchFamily="66" charset="0"/>
              </a:rPr>
              <a:t>2013 год</a:t>
            </a:r>
            <a:r>
              <a:rPr lang="ru-RU" sz="4000" dirty="0" smtClean="0">
                <a:latin typeface="Comic Sans MS" pitchFamily="66" charset="0"/>
              </a:rPr>
              <a:t>.</a:t>
            </a:r>
            <a:br>
              <a:rPr lang="ru-RU" sz="4000" dirty="0" smtClean="0">
                <a:latin typeface="Comic Sans MS" pitchFamily="66" charset="0"/>
              </a:rPr>
            </a:br>
            <a:r>
              <a:rPr lang="ru-RU" sz="3200" dirty="0" smtClean="0">
                <a:latin typeface="Comic Sans MS" pitchFamily="66" charset="0"/>
              </a:rPr>
              <a:t>Преподаватель Ким Н.В.</a:t>
            </a:r>
            <a:endParaRPr lang="ru-RU" sz="3200" dirty="0">
              <a:latin typeface="Comic Sans MS" pitchFamily="66" charset="0"/>
            </a:endParaRPr>
          </a:p>
        </p:txBody>
      </p:sp>
      <p:sp>
        <p:nvSpPr>
          <p:cNvPr id="3" name="Подзаголовок 2"/>
          <p:cNvSpPr>
            <a:spLocks noGrp="1"/>
          </p:cNvSpPr>
          <p:nvPr>
            <p:ph type="subTitle" idx="1"/>
          </p:nvPr>
        </p:nvSpPr>
        <p:spPr/>
        <p:txBody>
          <a:bodyPr/>
          <a:lstStyle/>
          <a:p>
            <a:endParaRPr lang="ru-RU"/>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709" y="2708920"/>
            <a:ext cx="6062755" cy="3953422"/>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475988"/>
            <a:ext cx="3240360" cy="3186354"/>
          </a:xfrm>
          <a:prstGeom prst="rect">
            <a:avLst/>
          </a:prstGeom>
        </p:spPr>
      </p:pic>
    </p:spTree>
    <p:extLst>
      <p:ext uri="{BB962C8B-B14F-4D97-AF65-F5344CB8AC3E}">
        <p14:creationId xmlns:p14="http://schemas.microsoft.com/office/powerpoint/2010/main" val="3912138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913" y="0"/>
            <a:ext cx="9141087" cy="6817342"/>
          </a:xfrm>
        </p:spPr>
      </p:pic>
      <p:pic>
        <p:nvPicPr>
          <p:cNvPr id="5" name="Рисунок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0" y="44624"/>
            <a:ext cx="9144000" cy="6813376"/>
          </a:xfrm>
          <a:prstGeom prst="rect">
            <a:avLst/>
          </a:prstGeom>
        </p:spPr>
      </p:pic>
      <p:pic>
        <p:nvPicPr>
          <p:cNvPr id="3" name="Рисунок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6844"/>
            <a:ext cx="5715000" cy="6801156"/>
          </a:xfrm>
          <a:prstGeom prst="rect">
            <a:avLst/>
          </a:prstGeom>
        </p:spPr>
      </p:pic>
      <p:pic>
        <p:nvPicPr>
          <p:cNvPr id="6" name="Рисунок 5"/>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48064" y="29878"/>
            <a:ext cx="3995936" cy="6828121"/>
          </a:xfrm>
          <a:prstGeom prst="rect">
            <a:avLst/>
          </a:prstGeom>
        </p:spPr>
      </p:pic>
    </p:spTree>
    <p:extLst>
      <p:ext uri="{BB962C8B-B14F-4D97-AF65-F5344CB8AC3E}">
        <p14:creationId xmlns:p14="http://schemas.microsoft.com/office/powerpoint/2010/main" val="381869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946" y="0"/>
            <a:ext cx="4994909" cy="6858000"/>
          </a:xfrm>
        </p:spPr>
      </p:pic>
      <p:pic>
        <p:nvPicPr>
          <p:cNvPr id="5" name="Рисунок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339752" y="-1"/>
            <a:ext cx="6804248" cy="6827005"/>
          </a:xfrm>
          <a:prstGeom prst="rect">
            <a:avLst/>
          </a:prstGeom>
        </p:spPr>
      </p:pic>
      <p:pic>
        <p:nvPicPr>
          <p:cNvPr id="6" name="Рисунок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0" y="20180"/>
            <a:ext cx="9143999" cy="6806824"/>
          </a:xfrm>
          <a:prstGeom prst="rect">
            <a:avLst/>
          </a:prstGeom>
        </p:spPr>
      </p:pic>
    </p:spTree>
    <p:extLst>
      <p:ext uri="{BB962C8B-B14F-4D97-AF65-F5344CB8AC3E}">
        <p14:creationId xmlns:p14="http://schemas.microsoft.com/office/powerpoint/2010/main" val="27187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таблица по химии элементов">
            <a:hlinkClick r:id="rId2" tooltip="чемпионат казахстана таблица"/>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7115"/>
            <a:ext cx="9145310" cy="6854574"/>
          </a:xfrm>
          <a:prstGeom prst="rect">
            <a:avLst/>
          </a:prstGeom>
          <a:noFill/>
          <a:extLst>
            <a:ext uri="{909E8E84-426E-40DD-AFC4-6F175D3DCCD1}">
              <a14:hiddenFill xmlns:a14="http://schemas.microsoft.com/office/drawing/2010/main">
                <a:solidFill>
                  <a:srgbClr val="FFFFFF"/>
                </a:solidFill>
              </a14:hiddenFill>
            </a:ext>
          </a:extLst>
        </p:spPr>
      </p:pic>
      <p:pic>
        <p:nvPicPr>
          <p:cNvPr id="4" name="Объект 3"/>
          <p:cNvPicPr>
            <a:picLocks noGrp="1" noChangeAspect="1"/>
          </p:cNvPicPr>
          <p:nvPr>
            <p:ph idx="1"/>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4716017" cy="6782053"/>
          </a:xfrm>
        </p:spPr>
      </p:pic>
      <p:pic>
        <p:nvPicPr>
          <p:cNvPr id="5" name="Рисунок 4"/>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4716017" y="-17115"/>
            <a:ext cx="4427984" cy="6854574"/>
          </a:xfrm>
          <a:prstGeom prst="rect">
            <a:avLst/>
          </a:prstGeom>
        </p:spPr>
      </p:pic>
      <p:pic>
        <p:nvPicPr>
          <p:cNvPr id="6" name="Рисунок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5736" y="-5509"/>
            <a:ext cx="4617633" cy="6824088"/>
          </a:xfrm>
          <a:prstGeom prst="rect">
            <a:avLst/>
          </a:prstGeom>
        </p:spPr>
      </p:pic>
    </p:spTree>
    <p:extLst>
      <p:ext uri="{BB962C8B-B14F-4D97-AF65-F5344CB8AC3E}">
        <p14:creationId xmlns:p14="http://schemas.microsoft.com/office/powerpoint/2010/main" val="36471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таблица по химии элементов">
            <a:hlinkClick r:id="rId2" tooltip="серебро в таблице менделеева"/>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таблица по химии элементов">
            <a:hlinkClick r:id="rId4" tooltip="таблица размеров рубашек"/>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1"/>
            <a:ext cx="914230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01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07818956"/>
              </p:ext>
            </p:extLst>
          </p:nvPr>
        </p:nvGraphicFramePr>
        <p:xfrm>
          <a:off x="136476" y="-127027"/>
          <a:ext cx="8828012" cy="6902831"/>
        </p:xfrm>
        <a:graphic>
          <a:graphicData uri="http://schemas.openxmlformats.org/drawingml/2006/table">
            <a:tbl>
              <a:tblPr/>
              <a:tblGrid>
                <a:gridCol w="8828012"/>
              </a:tblGrid>
              <a:tr h="365414">
                <a:tc>
                  <a:txBody>
                    <a:bodyPr/>
                    <a:lstStyle/>
                    <a:p>
                      <a:endParaRPr lang="ru-RU" sz="1300" b="1" dirty="0"/>
                    </a:p>
                  </a:txBody>
                  <a:tcPr marL="63939" marR="63939" marT="31970" marB="31970" anchor="ctr">
                    <a:lnL>
                      <a:noFill/>
                    </a:lnL>
                    <a:lnR>
                      <a:noFill/>
                    </a:lnR>
                    <a:lnT>
                      <a:noFill/>
                    </a:lnT>
                    <a:lnB w="12700" cap="flat" cmpd="sng" algn="ctr">
                      <a:solidFill>
                        <a:schemeClr val="tx1"/>
                      </a:solidFill>
                      <a:prstDash val="solid"/>
                      <a:round/>
                      <a:headEnd type="none" w="med" len="med"/>
                      <a:tailEnd type="none" w="med" len="med"/>
                    </a:lnB>
                  </a:tcPr>
                </a:tc>
              </a:tr>
              <a:tr h="65374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rgbClr val="FF0000"/>
                          </a:solidFill>
                        </a:rPr>
                        <a:t>Американское химическое общество (ACS) присудило награду СПбГУ в номинации "Прорыв в химической науке" за работу Дмитрия Ивановича Менделеева, которая была опубликована в журнале Немецкого химического общества в 1869 году. </a:t>
                      </a:r>
                    </a:p>
                    <a:p>
                      <a:endParaRPr lang="ru-RU"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rgbClr val="FF0000"/>
                          </a:solidFill>
                        </a:rPr>
                        <a:t>                                                        </a:t>
                      </a:r>
                      <a:endParaRPr lang="ru-RU" sz="1800" dirty="0" smtClean="0"/>
                    </a:p>
                    <a:p>
                      <a:endParaRPr lang="ru-RU" sz="1300" dirty="0" smtClean="0"/>
                    </a:p>
                    <a:p>
                      <a:endParaRPr lang="ru-RU" sz="2000" dirty="0" smtClean="0"/>
                    </a:p>
                    <a:p>
                      <a:endParaRPr lang="ru-RU" sz="2000" dirty="0" smtClean="0"/>
                    </a:p>
                    <a:p>
                      <a:endParaRPr lang="ru-RU" sz="2000" dirty="0" smtClean="0"/>
                    </a:p>
                    <a:p>
                      <a:endParaRPr lang="ru-RU" sz="2000" dirty="0" smtClean="0"/>
                    </a:p>
                    <a:p>
                      <a:r>
                        <a:rPr lang="ru-RU" sz="2000" dirty="0" smtClean="0"/>
                        <a:t>Таким </a:t>
                      </a:r>
                      <a:r>
                        <a:rPr lang="ru-RU" sz="2000" dirty="0"/>
                        <a:t>образом, Американскому химическому обществу потребовалось почти 150 лет с момента открытия Дмитрием Ивановичем фундаментального и основополагающего для развития химической науки Периодического закона для признания его таковым. Награда ACS присуждается за революционные научные работы (публикации, патенты и книги), которые произвели настоящий прорыв в химии и молекулярных науках, длительное время цитировались и оказывали влияние на развитие науки. Важно отметить, что эту награду присуждают именно организации, а не авторам или изобретателям. Церемония вручения памятной доски состоится в СПбГУ в октябре-ноябре 2013 </a:t>
                      </a:r>
                      <a:r>
                        <a:rPr lang="ru-RU" sz="2000" dirty="0" smtClean="0"/>
                        <a:t>года</a:t>
                      </a:r>
                      <a:endParaRPr lang="ru-RU" sz="2000" dirty="0"/>
                    </a:p>
                  </a:txBody>
                  <a:tcPr marL="63939" marR="63939" marT="31970" marB="319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pic>
        <p:nvPicPr>
          <p:cNvPr id="6" name="Picture 1" descr="http://www.newsfiber.com/thumb/20130228-51D3FC42DC7CAF3E-0-0-B153E1EA-E5D4E2891668ED5F.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651706"/>
            <a:ext cx="2520280" cy="19308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116632"/>
            <a:ext cx="8784976" cy="6555641"/>
          </a:xfrm>
          <a:prstGeom prst="rect">
            <a:avLst/>
          </a:prstGeom>
          <a:solidFill>
            <a:schemeClr val="tx2">
              <a:lumMod val="20000"/>
              <a:lumOff val="80000"/>
            </a:schemeClr>
          </a:solidFill>
          <a:ln>
            <a:solidFill>
              <a:schemeClr val="tx2"/>
            </a:solidFill>
          </a:ln>
        </p:spPr>
        <p:txBody>
          <a:bodyPr wrap="square" rtlCol="0">
            <a:spAutoFit/>
          </a:bodyPr>
          <a:lstStyle/>
          <a:p>
            <a:endParaRPr lang="ru-RU" sz="2000" dirty="0" smtClean="0"/>
          </a:p>
          <a:p>
            <a:r>
              <a:rPr lang="ru-RU" sz="2000" dirty="0" smtClean="0"/>
              <a:t>В своей работе 1668 года Роберт Бойль привёл список неразложимых химических элементов. Было их на тот момент всего пятнадцать. При этом учёный не утверждал, что кроме перечисленных им элементов больше не существует и вопрос об их количестве оставался открытым.</a:t>
            </a:r>
          </a:p>
          <a:p>
            <a:endParaRPr lang="ru-RU" sz="2000" dirty="0" smtClean="0"/>
          </a:p>
          <a:p>
            <a:r>
              <a:rPr lang="ru-RU" sz="2000" dirty="0" smtClean="0"/>
              <a:t>Через сто лет французский химик Антуан Лавуазье составил новый список из известных науке элементов. В его реестр попали 35 химических веществ, из которых 23 были впоследствии признаны теми самыми неразложимыми элементами.</a:t>
            </a:r>
          </a:p>
          <a:p>
            <a:endParaRPr lang="ru-RU" sz="2000" dirty="0" smtClean="0"/>
          </a:p>
          <a:p>
            <a:r>
              <a:rPr lang="ru-RU" sz="2000" dirty="0" smtClean="0"/>
              <a:t>В феврале 1869 года был сформулирован </a:t>
            </a:r>
            <a:r>
              <a:rPr lang="ru-RU" sz="2000" b="1" dirty="0" smtClean="0"/>
              <a:t>периодический закон Менделеева</a:t>
            </a:r>
            <a:r>
              <a:rPr lang="ru-RU" sz="2000" dirty="0" smtClean="0"/>
              <a:t>. В том же году 6 марта доклад, подготовленный Д.И. Менделеевым, под названием "Соотношение свойств с атомным весом элементов" был представлен Н.А. </a:t>
            </a:r>
            <a:r>
              <a:rPr lang="ru-RU" sz="2000" dirty="0" err="1" smtClean="0"/>
              <a:t>Меншуткиным</a:t>
            </a:r>
            <a:r>
              <a:rPr lang="ru-RU" sz="2000" dirty="0" smtClean="0"/>
              <a:t> на заседании Русского химического общества.</a:t>
            </a:r>
          </a:p>
          <a:p>
            <a:endParaRPr lang="ru-RU" sz="2000" dirty="0" smtClean="0"/>
          </a:p>
          <a:p>
            <a:r>
              <a:rPr lang="ru-RU" sz="2000" dirty="0" smtClean="0"/>
              <a:t>Как сказал однажды сам Д.И. Менделеев в беседе с профессором А.А. </a:t>
            </a:r>
            <a:r>
              <a:rPr lang="ru-RU" sz="2000" dirty="0" err="1" smtClean="0"/>
              <a:t>Иностранцевым</a:t>
            </a:r>
            <a:r>
              <a:rPr lang="ru-RU" sz="2000" dirty="0" smtClean="0"/>
              <a:t>: "Все в голове сложилось, а выразить таблицей не могу".</a:t>
            </a:r>
          </a:p>
          <a:p>
            <a:endParaRPr lang="ru-RU" sz="2000" dirty="0"/>
          </a:p>
        </p:txBody>
      </p:sp>
      <p:pic>
        <p:nvPicPr>
          <p:cNvPr id="6147" name="Picture 3" descr="http://www.proza.ru/pics/2012/03/18/14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43" y="140541"/>
            <a:ext cx="8717701" cy="653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8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down)">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endParaRPr lang="ru-RU" dirty="0"/>
          </a:p>
        </p:txBody>
      </p:sp>
      <p:sp>
        <p:nvSpPr>
          <p:cNvPr id="3" name="Объект 2"/>
          <p:cNvSpPr>
            <a:spLocks noGrp="1"/>
          </p:cNvSpPr>
          <p:nvPr>
            <p:ph idx="1"/>
          </p:nvPr>
        </p:nvSpPr>
        <p:spPr>
          <a:xfrm>
            <a:off x="179512" y="1052737"/>
            <a:ext cx="8712968" cy="3024336"/>
          </a:xfrm>
          <a:solidFill>
            <a:schemeClr val="tx2">
              <a:lumMod val="20000"/>
              <a:lumOff val="80000"/>
            </a:schemeClr>
          </a:solidFill>
          <a:ln>
            <a:solidFill>
              <a:schemeClr val="tx2"/>
            </a:solidFill>
          </a:ln>
        </p:spPr>
        <p:txBody>
          <a:bodyPr>
            <a:normAutofit fontScale="55000" lnSpcReduction="20000"/>
          </a:bodyPr>
          <a:lstStyle/>
          <a:p>
            <a:pPr marL="0" indent="0">
              <a:buNone/>
            </a:pPr>
            <a:endParaRPr lang="ru-RU" sz="2900" dirty="0" smtClean="0"/>
          </a:p>
          <a:p>
            <a:pPr marL="0" indent="0" algn="ctr">
              <a:buNone/>
            </a:pPr>
            <a:r>
              <a:rPr lang="ru-RU" sz="3600" dirty="0" smtClean="0"/>
              <a:t>Причина периодичности – изменение </a:t>
            </a:r>
            <a:r>
              <a:rPr lang="ru-RU" sz="3600" b="1" dirty="0" smtClean="0">
                <a:solidFill>
                  <a:srgbClr val="FF0000"/>
                </a:solidFill>
              </a:rPr>
              <a:t>строения внешних электронных слоев атомов</a:t>
            </a:r>
            <a:r>
              <a:rPr lang="ru-RU" sz="3600" dirty="0" smtClean="0">
                <a:solidFill>
                  <a:srgbClr val="FF0000"/>
                </a:solidFill>
              </a:rPr>
              <a:t>. </a:t>
            </a:r>
          </a:p>
          <a:p>
            <a:pPr marL="0" indent="0" algn="ctr">
              <a:buNone/>
            </a:pPr>
            <a:r>
              <a:rPr lang="ru-RU" sz="3600" dirty="0" smtClean="0"/>
              <a:t>Так, у всех щелочных металлов внешний энергетический уровень занят одним </a:t>
            </a:r>
            <a:r>
              <a:rPr lang="ru-RU" sz="3600" i="1" dirty="0" smtClean="0">
                <a:solidFill>
                  <a:srgbClr val="FF0000"/>
                </a:solidFill>
              </a:rPr>
              <a:t>s</a:t>
            </a:r>
            <a:r>
              <a:rPr lang="ru-RU" sz="3600" dirty="0" smtClean="0"/>
              <a:t>-электроном, поэтому их свойства так похожи. Но они не одинаковы, степень их проявления разная, потому что этот единственный внешний электрон находится на разном удалении от ядра у атомов каждого из щелочных металлов</a:t>
            </a:r>
            <a:r>
              <a:rPr lang="ru-RU" sz="4400" dirty="0" smtClean="0"/>
              <a:t>: </a:t>
            </a:r>
            <a:br>
              <a:rPr lang="ru-RU" sz="4400" dirty="0" smtClean="0"/>
            </a:br>
            <a:r>
              <a:rPr lang="ru-RU" sz="4400" dirty="0" smtClean="0"/>
              <a:t/>
            </a:r>
            <a:br>
              <a:rPr lang="ru-RU" sz="4400" dirty="0" smtClean="0"/>
            </a:br>
            <a:endParaRPr lang="ru-RU" dirty="0"/>
          </a:p>
        </p:txBody>
      </p:sp>
      <p:pic>
        <p:nvPicPr>
          <p:cNvPr id="8194" name="Picture 2" descr="http://cl.rushkolnik.ru/tw_files2/urls_56/52/d-51196/51196_html_36c9c3c9.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9512" y="4149080"/>
            <a:ext cx="8712968" cy="230425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8196" name="Picture 4" descr="http://rpp.nashaucheba.ru/pars_docs/refs/44/43843/img2.jpg"/>
          <p:cNvPicPr>
            <a:picLocks noChangeAspect="1" noChangeArrowheads="1"/>
          </p:cNvPicPr>
          <p:nvPr/>
        </p:nvPicPr>
        <p:blipFill rotWithShape="1">
          <a:blip r:embed="rId4">
            <a:extLst>
              <a:ext uri="{28A0092B-C50C-407E-A947-70E740481C1C}">
                <a14:useLocalDpi xmlns:a14="http://schemas.microsoft.com/office/drawing/2010/main" val="0"/>
              </a:ext>
            </a:extLst>
          </a:blip>
          <a:srcRect t="9949" r="2202" b="8666"/>
          <a:stretch/>
        </p:blipFill>
        <p:spPr bwMode="auto">
          <a:xfrm>
            <a:off x="117467" y="188640"/>
            <a:ext cx="8837057" cy="648071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402" y="188639"/>
            <a:ext cx="8789185" cy="6480719"/>
          </a:xfrm>
          <a:prstGeom prst="rect">
            <a:avLst/>
          </a:prstGeom>
        </p:spPr>
      </p:pic>
    </p:spTree>
    <p:extLst>
      <p:ext uri="{BB962C8B-B14F-4D97-AF65-F5344CB8AC3E}">
        <p14:creationId xmlns:p14="http://schemas.microsoft.com/office/powerpoint/2010/main" val="4054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56984" cy="706090"/>
          </a:xfrm>
          <a:solidFill>
            <a:schemeClr val="tx2">
              <a:lumMod val="20000"/>
              <a:lumOff val="80000"/>
            </a:schemeClr>
          </a:solidFill>
          <a:ln>
            <a:solidFill>
              <a:schemeClr val="tx2"/>
            </a:solidFill>
          </a:ln>
        </p:spPr>
        <p:txBody>
          <a:bodyPr>
            <a:normAutofit/>
          </a:bodyPr>
          <a:lstStyle/>
          <a:p>
            <a:r>
              <a:rPr lang="ru-RU" sz="3600" dirty="0" smtClean="0"/>
              <a:t>Особенности строения таблицы</a:t>
            </a:r>
            <a:endParaRPr lang="ru-RU" sz="3600" dirty="0"/>
          </a:p>
        </p:txBody>
      </p:sp>
      <p:sp>
        <p:nvSpPr>
          <p:cNvPr id="6" name="Объект 5"/>
          <p:cNvSpPr>
            <a:spLocks noGrp="1"/>
          </p:cNvSpPr>
          <p:nvPr>
            <p:ph idx="1"/>
          </p:nvPr>
        </p:nvSpPr>
        <p:spPr>
          <a:xfrm>
            <a:off x="107504" y="1052736"/>
            <a:ext cx="8856984" cy="5688631"/>
          </a:xfrm>
          <a:solidFill>
            <a:schemeClr val="tx2">
              <a:lumMod val="20000"/>
              <a:lumOff val="80000"/>
            </a:schemeClr>
          </a:solidFill>
          <a:ln>
            <a:solidFill>
              <a:schemeClr val="tx2"/>
            </a:solidFill>
          </a:ln>
        </p:spPr>
        <p:txBody>
          <a:bodyPr>
            <a:normAutofit/>
          </a:bodyPr>
          <a:lstStyle/>
          <a:p>
            <a:pPr marL="0" lvl="0" indent="0" algn="ctr">
              <a:buNone/>
            </a:pPr>
            <a:r>
              <a:rPr kumimoji="0" lang="ru-RU" sz="2400" b="0" i="0" u="none" strike="noStrike" cap="none" normalizeH="0" baseline="0" dirty="0" smtClean="0">
                <a:ln>
                  <a:noFill/>
                </a:ln>
                <a:solidFill>
                  <a:schemeClr val="tx1"/>
                </a:solidFill>
                <a:effectLst/>
                <a:latin typeface="Arial" pitchFamily="34" charset="0"/>
                <a:cs typeface="Arial" pitchFamily="34" charset="0"/>
              </a:rPr>
              <a:t>В таблице Периодической системы под символами химических элементов приведены </a:t>
            </a:r>
            <a:r>
              <a:rPr kumimoji="0" lang="ru-RU" sz="2400" b="1" i="1" u="none" strike="noStrike" cap="none" normalizeH="0" baseline="0" dirty="0" smtClean="0">
                <a:ln>
                  <a:noFill/>
                </a:ln>
                <a:solidFill>
                  <a:schemeClr val="tx1"/>
                </a:solidFill>
                <a:effectLst/>
                <a:latin typeface="Arial" pitchFamily="34" charset="0"/>
                <a:cs typeface="Arial" pitchFamily="34" charset="0"/>
              </a:rPr>
              <a:t>средние значения </a:t>
            </a:r>
            <a:r>
              <a:rPr kumimoji="0" lang="ru-RU" sz="2400" b="0" i="0" u="none" strike="noStrike" cap="none" normalizeH="0" baseline="0" dirty="0" smtClean="0">
                <a:ln>
                  <a:noFill/>
                </a:ln>
                <a:solidFill>
                  <a:schemeClr val="tx1"/>
                </a:solidFill>
                <a:effectLst/>
                <a:latin typeface="Arial" pitchFamily="34" charset="0"/>
                <a:cs typeface="Arial" pitchFamily="34" charset="0"/>
              </a:rPr>
              <a:t>их относительных атомных масс. Их можно рассчитать, зная массовое число каждого изотопа и массовую долю его в природной смеси. Так</a:t>
            </a:r>
            <a:r>
              <a:rPr kumimoji="0" lang="ru-RU" sz="2000" b="0" i="0" u="none" strike="noStrike" cap="none" normalizeH="0" baseline="0" dirty="0" smtClean="0">
                <a:ln>
                  <a:noFill/>
                </a:ln>
                <a:solidFill>
                  <a:schemeClr val="tx1"/>
                </a:solidFill>
                <a:effectLst/>
                <a:latin typeface="Arial" pitchFamily="34" charset="0"/>
                <a:cs typeface="Arial" pitchFamily="34" charset="0"/>
              </a:rPr>
              <a:t>,</a:t>
            </a:r>
            <a:br>
              <a:rPr kumimoji="0" lang="ru-RU" sz="2000" b="0" i="0" u="none" strike="noStrike" cap="none" normalizeH="0" baseline="0" dirty="0" smtClean="0">
                <a:ln>
                  <a:noFill/>
                </a:ln>
                <a:solidFill>
                  <a:schemeClr val="tx1"/>
                </a:solidFill>
                <a:effectLst/>
                <a:latin typeface="Arial" pitchFamily="34" charset="0"/>
                <a:cs typeface="Arial" pitchFamily="34" charset="0"/>
              </a:rPr>
            </a:br>
            <a:r>
              <a:rPr kumimoji="0" lang="ru-RU" sz="2200" b="1" i="0" u="none" strike="noStrike" cap="none" normalizeH="0" baseline="0" dirty="0" err="1" smtClean="0">
                <a:ln>
                  <a:noFill/>
                </a:ln>
                <a:solidFill>
                  <a:schemeClr val="tx1"/>
                </a:solidFill>
                <a:effectLst/>
                <a:latin typeface="Arial" pitchFamily="34" charset="0"/>
                <a:cs typeface="Arial" pitchFamily="34" charset="0"/>
              </a:rPr>
              <a:t>A</a:t>
            </a:r>
            <a:r>
              <a:rPr kumimoji="0" lang="ru-RU" sz="2200" b="1" i="0" u="none" strike="noStrike" cap="none" normalizeH="0" baseline="-30000" dirty="0" err="1" smtClean="0">
                <a:ln>
                  <a:noFill/>
                </a:ln>
                <a:solidFill>
                  <a:schemeClr val="tx1"/>
                </a:solidFill>
                <a:effectLst/>
                <a:latin typeface="Arial" pitchFamily="34" charset="0"/>
                <a:cs typeface="Arial" pitchFamily="34" charset="0"/>
              </a:rPr>
              <a:t>r</a:t>
            </a:r>
            <a:r>
              <a:rPr kumimoji="0" lang="ru-RU" sz="2200" b="1" i="0" u="none" strike="noStrike" cap="none" normalizeH="0" baseline="0" dirty="0" smtClean="0">
                <a:ln>
                  <a:noFill/>
                </a:ln>
                <a:solidFill>
                  <a:schemeClr val="tx1"/>
                </a:solidFill>
                <a:effectLst/>
                <a:latin typeface="Arial" pitchFamily="34" charset="0"/>
                <a:cs typeface="Arial" pitchFamily="34" charset="0"/>
              </a:rPr>
              <a:t>(</a:t>
            </a:r>
            <a:r>
              <a:rPr kumimoji="0" lang="ru-RU" sz="2200" b="1" i="0" u="none" strike="noStrike" cap="none" normalizeH="0" baseline="0" dirty="0" err="1" smtClean="0">
                <a:ln>
                  <a:noFill/>
                </a:ln>
                <a:solidFill>
                  <a:srgbClr val="FF0000"/>
                </a:solidFill>
                <a:effectLst/>
                <a:latin typeface="Arial" pitchFamily="34" charset="0"/>
                <a:cs typeface="Arial" pitchFamily="34" charset="0"/>
              </a:rPr>
              <a:t>Cl</a:t>
            </a:r>
            <a:r>
              <a:rPr kumimoji="0" lang="ru-RU" sz="2200" b="1" i="0" u="none" strike="noStrike" cap="none" normalizeH="0" baseline="0" dirty="0" smtClean="0">
                <a:ln>
                  <a:noFill/>
                </a:ln>
                <a:solidFill>
                  <a:schemeClr val="tx1"/>
                </a:solidFill>
                <a:effectLst/>
                <a:latin typeface="Arial" pitchFamily="34" charset="0"/>
                <a:cs typeface="Arial" pitchFamily="34" charset="0"/>
              </a:rPr>
              <a:t>)</a:t>
            </a:r>
            <a:r>
              <a:rPr kumimoji="0" lang="ru-RU" sz="2200" b="0" i="0" u="none" strike="noStrike" cap="none" normalizeH="0" baseline="0" dirty="0" smtClean="0">
                <a:ln>
                  <a:noFill/>
                </a:ln>
                <a:solidFill>
                  <a:schemeClr val="tx1"/>
                </a:solidFill>
                <a:effectLst/>
                <a:latin typeface="Arial" pitchFamily="34" charset="0"/>
                <a:cs typeface="Arial" pitchFamily="34" charset="0"/>
              </a:rPr>
              <a:t> = </a:t>
            </a:r>
            <a:r>
              <a:rPr kumimoji="0" lang="ru-RU" sz="2200" b="0" i="0" u="none" strike="noStrike" cap="none" normalizeH="0" baseline="0" dirty="0" smtClean="0">
                <a:ln>
                  <a:noFill/>
                </a:ln>
                <a:solidFill>
                  <a:srgbClr val="0070C0"/>
                </a:solidFill>
                <a:effectLst/>
                <a:latin typeface="Arial" pitchFamily="34" charset="0"/>
                <a:cs typeface="Arial" pitchFamily="34" charset="0"/>
              </a:rPr>
              <a:t>35</a:t>
            </a:r>
            <a:r>
              <a:rPr kumimoji="0" lang="ru-RU" sz="2200" b="0" i="0" u="none" strike="noStrike" cap="none" normalizeH="0" baseline="0" dirty="0" smtClean="0">
                <a:ln>
                  <a:noFill/>
                </a:ln>
                <a:solidFill>
                  <a:schemeClr val="tx1"/>
                </a:solidFill>
                <a:effectLst/>
                <a:latin typeface="Arial" pitchFamily="34" charset="0"/>
                <a:cs typeface="Arial" pitchFamily="34" charset="0"/>
              </a:rPr>
              <a:t> ∙ 0,75 + </a:t>
            </a:r>
            <a:r>
              <a:rPr kumimoji="0" lang="ru-RU" sz="2200" b="0" i="0" u="none" strike="noStrike" cap="none" normalizeH="0" baseline="0" dirty="0" smtClean="0">
                <a:ln>
                  <a:noFill/>
                </a:ln>
                <a:solidFill>
                  <a:srgbClr val="0070C0"/>
                </a:solidFill>
                <a:effectLst/>
                <a:latin typeface="Arial" pitchFamily="34" charset="0"/>
                <a:cs typeface="Arial" pitchFamily="34" charset="0"/>
              </a:rPr>
              <a:t>37</a:t>
            </a:r>
            <a:r>
              <a:rPr kumimoji="0" lang="ru-RU" sz="2200" b="0" i="0" u="none" strike="noStrike" cap="none" normalizeH="0" baseline="0" dirty="0" smtClean="0">
                <a:ln>
                  <a:noFill/>
                </a:ln>
                <a:solidFill>
                  <a:schemeClr val="tx1"/>
                </a:solidFill>
                <a:effectLst/>
                <a:latin typeface="Arial" pitchFamily="34" charset="0"/>
                <a:cs typeface="Arial" pitchFamily="34" charset="0"/>
              </a:rPr>
              <a:t> ∙ 0,25 = </a:t>
            </a:r>
            <a:r>
              <a:rPr kumimoji="0" lang="ru-RU" sz="2200" b="1" i="0" u="none" strike="noStrike" cap="none" normalizeH="0" baseline="0" dirty="0" smtClean="0">
                <a:ln>
                  <a:noFill/>
                </a:ln>
                <a:solidFill>
                  <a:srgbClr val="0070C0"/>
                </a:solidFill>
                <a:effectLst/>
                <a:latin typeface="Arial" pitchFamily="34" charset="0"/>
                <a:cs typeface="Arial" pitchFamily="34" charset="0"/>
              </a:rPr>
              <a:t>35,5</a:t>
            </a:r>
          </a:p>
          <a:p>
            <a:pPr marL="0" lvl="0" indent="0" algn="ctr">
              <a:buNone/>
            </a:pPr>
            <a:endParaRPr lang="ru-RU" sz="2400" dirty="0" smtClean="0"/>
          </a:p>
          <a:p>
            <a:pPr marL="0" lvl="0" indent="0" algn="ctr">
              <a:buNone/>
            </a:pPr>
            <a:r>
              <a:rPr lang="ru-RU" sz="2400" dirty="0" smtClean="0"/>
              <a:t>В Периодической системе имеются четыре пары элементов, размещенных с нарушением </a:t>
            </a:r>
            <a:r>
              <a:rPr lang="ru-RU" sz="2400" b="1" i="1" dirty="0" smtClean="0"/>
              <a:t>принципа возрастания относительных атомных масс</a:t>
            </a:r>
            <a:r>
              <a:rPr lang="ru-RU" sz="2400" dirty="0" smtClean="0"/>
              <a:t>:</a:t>
            </a:r>
            <a:br>
              <a:rPr lang="ru-RU" sz="2400" dirty="0" smtClean="0"/>
            </a:br>
            <a:r>
              <a:rPr lang="ru-RU" sz="2200" b="1" baseline="-25000" dirty="0" smtClean="0"/>
              <a:t>18</a:t>
            </a:r>
            <a:r>
              <a:rPr lang="ru-RU" sz="2200" b="1" dirty="0" smtClean="0">
                <a:solidFill>
                  <a:srgbClr val="FF0000"/>
                </a:solidFill>
              </a:rPr>
              <a:t>Ar</a:t>
            </a:r>
            <a:r>
              <a:rPr lang="ru-RU" sz="2200" dirty="0" smtClean="0"/>
              <a:t> (39,948) – </a:t>
            </a:r>
            <a:r>
              <a:rPr lang="ru-RU" sz="2200" b="1" baseline="-25000" dirty="0" smtClean="0"/>
              <a:t>19</a:t>
            </a:r>
            <a:r>
              <a:rPr lang="ru-RU" sz="2200" b="1" dirty="0" smtClean="0">
                <a:solidFill>
                  <a:srgbClr val="FF0000"/>
                </a:solidFill>
              </a:rPr>
              <a:t>K</a:t>
            </a:r>
            <a:r>
              <a:rPr lang="ru-RU" sz="2200" dirty="0" smtClean="0"/>
              <a:t> (39,102)</a:t>
            </a:r>
            <a:br>
              <a:rPr lang="ru-RU" sz="2200" dirty="0" smtClean="0"/>
            </a:br>
            <a:r>
              <a:rPr lang="ru-RU" sz="2200" b="1" baseline="-25000" dirty="0" smtClean="0"/>
              <a:t>27</a:t>
            </a:r>
            <a:r>
              <a:rPr lang="ru-RU" sz="2200" b="1" dirty="0" smtClean="0">
                <a:solidFill>
                  <a:srgbClr val="FF0000"/>
                </a:solidFill>
              </a:rPr>
              <a:t>Со</a:t>
            </a:r>
            <a:r>
              <a:rPr lang="ru-RU" sz="2200" dirty="0" smtClean="0"/>
              <a:t> (58,933) – </a:t>
            </a:r>
            <a:r>
              <a:rPr lang="ru-RU" sz="2200" b="1" baseline="-25000" dirty="0" smtClean="0"/>
              <a:t>28</a:t>
            </a:r>
            <a:r>
              <a:rPr lang="ru-RU" sz="2200" b="1" dirty="0" smtClean="0">
                <a:solidFill>
                  <a:srgbClr val="FF0000"/>
                </a:solidFill>
              </a:rPr>
              <a:t>N</a:t>
            </a:r>
            <a:r>
              <a:rPr lang="ru-RU" sz="2200" b="1" dirty="0" smtClean="0"/>
              <a:t>i</a:t>
            </a:r>
            <a:r>
              <a:rPr lang="ru-RU" sz="2200" dirty="0" smtClean="0"/>
              <a:t> (58,71)</a:t>
            </a:r>
            <a:br>
              <a:rPr lang="ru-RU" sz="2200" dirty="0" smtClean="0"/>
            </a:br>
            <a:r>
              <a:rPr lang="ru-RU" sz="2200" b="1" baseline="-25000" dirty="0" smtClean="0"/>
              <a:t>52</a:t>
            </a:r>
            <a:r>
              <a:rPr lang="ru-RU" sz="2200" b="1" dirty="0" smtClean="0">
                <a:solidFill>
                  <a:srgbClr val="FF0000"/>
                </a:solidFill>
              </a:rPr>
              <a:t>Те</a:t>
            </a:r>
            <a:r>
              <a:rPr lang="ru-RU" sz="2200" dirty="0" smtClean="0"/>
              <a:t> (127,60) – </a:t>
            </a:r>
            <a:r>
              <a:rPr lang="ru-RU" sz="2200" b="1" baseline="-25000" dirty="0" smtClean="0"/>
              <a:t>53</a:t>
            </a:r>
            <a:r>
              <a:rPr lang="ru-RU" sz="2200" b="1" dirty="0" smtClean="0">
                <a:solidFill>
                  <a:srgbClr val="FF0000"/>
                </a:solidFill>
              </a:rPr>
              <a:t>I</a:t>
            </a:r>
            <a:r>
              <a:rPr lang="ru-RU" sz="2200" dirty="0" smtClean="0"/>
              <a:t> (126,904)</a:t>
            </a:r>
            <a:br>
              <a:rPr lang="ru-RU" sz="2200" dirty="0" smtClean="0"/>
            </a:br>
            <a:r>
              <a:rPr lang="ru-RU" sz="2200" b="1" baseline="-25000" dirty="0" smtClean="0"/>
              <a:t>90</a:t>
            </a:r>
            <a:r>
              <a:rPr lang="ru-RU" sz="2200" b="1" dirty="0" smtClean="0">
                <a:solidFill>
                  <a:srgbClr val="FF0000"/>
                </a:solidFill>
              </a:rPr>
              <a:t>Th</a:t>
            </a:r>
            <a:r>
              <a:rPr lang="ru-RU" sz="2200" dirty="0" smtClean="0"/>
              <a:t> (232,038) – </a:t>
            </a:r>
            <a:r>
              <a:rPr lang="ru-RU" sz="2200" b="1" baseline="-25000" dirty="0" smtClean="0"/>
              <a:t>91</a:t>
            </a:r>
            <a:r>
              <a:rPr lang="ru-RU" sz="2200" b="1" dirty="0" smtClean="0">
                <a:solidFill>
                  <a:srgbClr val="FF0000"/>
                </a:solidFill>
              </a:rPr>
              <a:t>Pa</a:t>
            </a:r>
            <a:r>
              <a:rPr lang="ru-RU" sz="2200" dirty="0" smtClean="0"/>
              <a:t> (231)</a:t>
            </a:r>
            <a:endParaRPr kumimoji="0" lang="ru-RU" sz="2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3085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a:solidFill>
            <a:schemeClr val="tx2">
              <a:lumMod val="20000"/>
              <a:lumOff val="80000"/>
            </a:schemeClr>
          </a:solidFill>
          <a:ln>
            <a:solidFill>
              <a:schemeClr val="tx2"/>
            </a:solidFill>
          </a:ln>
        </p:spPr>
        <p:txBody>
          <a:bodyPr>
            <a:noAutofit/>
          </a:bodyPr>
          <a:lstStyle/>
          <a:p>
            <a:r>
              <a:rPr lang="ru-RU" sz="3600" dirty="0" smtClean="0"/>
              <a:t>Строение атома</a:t>
            </a:r>
            <a:endParaRPr lang="ru-RU" sz="3600" dirty="0"/>
          </a:p>
        </p:txBody>
      </p:sp>
      <p:sp>
        <p:nvSpPr>
          <p:cNvPr id="3" name="Объект 2"/>
          <p:cNvSpPr>
            <a:spLocks noGrp="1"/>
          </p:cNvSpPr>
          <p:nvPr>
            <p:ph idx="1"/>
          </p:nvPr>
        </p:nvSpPr>
        <p:spPr>
          <a:xfrm>
            <a:off x="457200" y="908720"/>
            <a:ext cx="8229600" cy="5760640"/>
          </a:xfrm>
          <a:solidFill>
            <a:schemeClr val="tx2">
              <a:lumMod val="20000"/>
              <a:lumOff val="80000"/>
            </a:schemeClr>
          </a:solidFill>
          <a:ln>
            <a:solidFill>
              <a:schemeClr val="tx2"/>
            </a:solidFill>
          </a:ln>
        </p:spPr>
        <p:txBody>
          <a:bodyPr>
            <a:normAutofit/>
          </a:bodyPr>
          <a:lstStyle/>
          <a:p>
            <a:pPr marL="0" indent="0">
              <a:buNone/>
            </a:pPr>
            <a:r>
              <a:rPr lang="ru-RU" sz="2400" i="1" dirty="0"/>
              <a:t>Пространство вокруг ядра, в котором вероятность нахождения электрона достаточно велика, называется </a:t>
            </a:r>
            <a:r>
              <a:rPr lang="ru-RU" sz="2400" i="1" u="sng" dirty="0" err="1">
                <a:solidFill>
                  <a:srgbClr val="FF0000"/>
                </a:solidFill>
              </a:rPr>
              <a:t>орбиталью</a:t>
            </a:r>
            <a:r>
              <a:rPr lang="ru-RU" sz="2400" i="1" u="sng" dirty="0"/>
              <a:t>.</a:t>
            </a:r>
            <a:endParaRPr lang="ru-RU" sz="2400" dirty="0" smtClean="0">
              <a:effectLst/>
            </a:endParaRPr>
          </a:p>
          <a:p>
            <a:pPr marL="0" indent="0">
              <a:buNone/>
            </a:pPr>
            <a:r>
              <a:rPr lang="ru-RU" sz="2400" dirty="0" smtClean="0">
                <a:effectLst/>
              </a:rPr>
              <a:t>В современной модели атома состояние в нем электрона определяется четырьмя параметрами – </a:t>
            </a:r>
            <a:r>
              <a:rPr lang="ru-RU" sz="2400" dirty="0" smtClean="0">
                <a:solidFill>
                  <a:srgbClr val="FF0000"/>
                </a:solidFill>
                <a:effectLst/>
              </a:rPr>
              <a:t>квантовыми числами</a:t>
            </a:r>
            <a:r>
              <a:rPr lang="ru-RU" sz="2400" dirty="0" smtClean="0">
                <a:effectLst/>
              </a:rPr>
              <a:t>.</a:t>
            </a:r>
          </a:p>
          <a:p>
            <a:pPr marL="0" indent="0">
              <a:buNone/>
            </a:pPr>
            <a:endParaRPr lang="ru-RU" sz="2200" i="1" dirty="0" smtClean="0"/>
          </a:p>
          <a:p>
            <a:pPr marL="0" indent="0">
              <a:buNone/>
            </a:pPr>
            <a:r>
              <a:rPr lang="ru-RU" sz="2400" b="1" i="1" dirty="0" smtClean="0">
                <a:solidFill>
                  <a:srgbClr val="0070C0"/>
                </a:solidFill>
              </a:rPr>
              <a:t>1) Главное </a:t>
            </a:r>
            <a:r>
              <a:rPr lang="ru-RU" sz="2400" b="1" i="1" dirty="0">
                <a:solidFill>
                  <a:srgbClr val="0070C0"/>
                </a:solidFill>
              </a:rPr>
              <a:t>квантовое </a:t>
            </a:r>
            <a:r>
              <a:rPr lang="ru-RU" sz="2400" b="1" i="1" dirty="0" smtClean="0">
                <a:solidFill>
                  <a:srgbClr val="0070C0"/>
                </a:solidFill>
              </a:rPr>
              <a:t>число</a:t>
            </a:r>
            <a:r>
              <a:rPr lang="en-US" sz="2400" b="1" i="1" dirty="0" smtClean="0">
                <a:solidFill>
                  <a:srgbClr val="0070C0"/>
                </a:solidFill>
              </a:rPr>
              <a:t> </a:t>
            </a:r>
            <a:r>
              <a:rPr lang="en-US" b="1" i="1" dirty="0" smtClean="0">
                <a:solidFill>
                  <a:srgbClr val="0070C0"/>
                </a:solidFill>
              </a:rPr>
              <a:t>n</a:t>
            </a:r>
            <a:endParaRPr lang="ru-RU" b="1" i="1" dirty="0" smtClean="0">
              <a:solidFill>
                <a:srgbClr val="0070C0"/>
              </a:solidFill>
            </a:endParaRPr>
          </a:p>
          <a:p>
            <a:pPr marL="0" indent="0">
              <a:buNone/>
            </a:pPr>
            <a:r>
              <a:rPr lang="en-US" sz="2400" b="1" i="1" dirty="0">
                <a:solidFill>
                  <a:srgbClr val="E36C0A"/>
                </a:solidFill>
                <a:latin typeface="Arial" pitchFamily="34" charset="0"/>
                <a:cs typeface="Arial" pitchFamily="34" charset="0"/>
              </a:rPr>
              <a:t>2) </a:t>
            </a:r>
            <a:r>
              <a:rPr lang="ru-RU" sz="2400" b="1" i="1" dirty="0">
                <a:solidFill>
                  <a:srgbClr val="E36C0A"/>
                </a:solidFill>
                <a:latin typeface="Arial" pitchFamily="34" charset="0"/>
                <a:cs typeface="Arial" pitchFamily="34" charset="0"/>
              </a:rPr>
              <a:t>Побочное (орбитальное или азимутальное) квантовое </a:t>
            </a:r>
            <a:r>
              <a:rPr lang="ru-RU" sz="2400" b="1" i="1" dirty="0" smtClean="0">
                <a:solidFill>
                  <a:srgbClr val="E36C0A"/>
                </a:solidFill>
                <a:latin typeface="Arial" pitchFamily="34" charset="0"/>
                <a:cs typeface="Arial" pitchFamily="34" charset="0"/>
              </a:rPr>
              <a:t>число</a:t>
            </a:r>
            <a:r>
              <a:rPr lang="en-US" sz="2400" b="1" i="1" dirty="0" smtClean="0">
                <a:solidFill>
                  <a:srgbClr val="E36C0A"/>
                </a:solidFill>
                <a:latin typeface="Arial" pitchFamily="34" charset="0"/>
                <a:cs typeface="Arial" pitchFamily="34" charset="0"/>
              </a:rPr>
              <a:t> </a:t>
            </a:r>
            <a:r>
              <a:rPr lang="en-US" b="1" i="1" dirty="0" smtClean="0">
                <a:solidFill>
                  <a:srgbClr val="E36C0A"/>
                </a:solidFill>
                <a:latin typeface="Arial" pitchFamily="34" charset="0"/>
                <a:cs typeface="Arial" pitchFamily="34" charset="0"/>
              </a:rPr>
              <a:t>l (m</a:t>
            </a:r>
            <a:r>
              <a:rPr lang="en-US" b="1" i="1" baseline="-25000" dirty="0" smtClean="0">
                <a:solidFill>
                  <a:srgbClr val="E36C0A"/>
                </a:solidFill>
                <a:latin typeface="Arial" pitchFamily="34" charset="0"/>
                <a:cs typeface="Arial" pitchFamily="34" charset="0"/>
              </a:rPr>
              <a:t>l</a:t>
            </a:r>
            <a:r>
              <a:rPr lang="en-US" b="1" i="1" dirty="0" smtClean="0">
                <a:solidFill>
                  <a:srgbClr val="E36C0A"/>
                </a:solidFill>
                <a:latin typeface="Arial" pitchFamily="34" charset="0"/>
                <a:cs typeface="Arial" pitchFamily="34" charset="0"/>
              </a:rPr>
              <a:t>)</a:t>
            </a:r>
            <a:endParaRPr lang="ru-RU" b="1" i="1" dirty="0" smtClean="0">
              <a:solidFill>
                <a:srgbClr val="E36C0A"/>
              </a:solidFill>
              <a:latin typeface="Arial" pitchFamily="34" charset="0"/>
              <a:cs typeface="Arial" pitchFamily="34" charset="0"/>
            </a:endParaRPr>
          </a:p>
          <a:p>
            <a:pPr marL="0" indent="0">
              <a:buNone/>
            </a:pPr>
            <a:r>
              <a:rPr lang="en-US" sz="2400" b="1" i="1" dirty="0">
                <a:solidFill>
                  <a:srgbClr val="FF0000"/>
                </a:solidFill>
                <a:latin typeface="Arial" pitchFamily="34" charset="0"/>
                <a:cs typeface="Arial" pitchFamily="34" charset="0"/>
              </a:rPr>
              <a:t>3) </a:t>
            </a:r>
            <a:r>
              <a:rPr lang="ru-RU" sz="2400" b="1" i="1" dirty="0">
                <a:solidFill>
                  <a:srgbClr val="FF0000"/>
                </a:solidFill>
                <a:latin typeface="Arial" pitchFamily="34" charset="0"/>
                <a:cs typeface="Arial" pitchFamily="34" charset="0"/>
              </a:rPr>
              <a:t>Магнитное квантовое </a:t>
            </a:r>
            <a:r>
              <a:rPr lang="ru-RU" sz="2400" b="1" i="1" dirty="0" smtClean="0">
                <a:solidFill>
                  <a:srgbClr val="FF0000"/>
                </a:solidFill>
                <a:latin typeface="Arial" pitchFamily="34" charset="0"/>
                <a:cs typeface="Arial" pitchFamily="34" charset="0"/>
              </a:rPr>
              <a:t>число </a:t>
            </a:r>
            <a:r>
              <a:rPr lang="en-US" b="1" i="1" dirty="0" smtClean="0">
                <a:solidFill>
                  <a:srgbClr val="FF0000"/>
                </a:solidFill>
                <a:latin typeface="Arial" pitchFamily="34" charset="0"/>
                <a:cs typeface="Arial" pitchFamily="34" charset="0"/>
              </a:rPr>
              <a:t>m</a:t>
            </a:r>
            <a:endParaRPr lang="ru-RU" b="1" i="1" dirty="0" smtClean="0">
              <a:solidFill>
                <a:srgbClr val="FF0000"/>
              </a:solidFill>
              <a:latin typeface="Arial" pitchFamily="34" charset="0"/>
              <a:cs typeface="Arial" pitchFamily="34" charset="0"/>
            </a:endParaRPr>
          </a:p>
          <a:p>
            <a:pPr marL="0" indent="0">
              <a:buNone/>
            </a:pPr>
            <a:r>
              <a:rPr lang="en-US" sz="2400" b="1" i="1" dirty="0">
                <a:solidFill>
                  <a:srgbClr val="7030A0"/>
                </a:solidFill>
                <a:latin typeface="Arial" pitchFamily="34" charset="0"/>
                <a:cs typeface="Arial" pitchFamily="34" charset="0"/>
              </a:rPr>
              <a:t>4)</a:t>
            </a:r>
            <a:r>
              <a:rPr lang="ru-RU" sz="2400" b="1" i="1" dirty="0">
                <a:solidFill>
                  <a:srgbClr val="7030A0"/>
                </a:solidFill>
                <a:latin typeface="Arial" pitchFamily="34" charset="0"/>
                <a:cs typeface="Arial" pitchFamily="34" charset="0"/>
              </a:rPr>
              <a:t>Спиновое квантовое число </a:t>
            </a:r>
            <a:r>
              <a:rPr lang="ru-RU" b="1" i="1" dirty="0">
                <a:solidFill>
                  <a:srgbClr val="7030A0"/>
                </a:solidFill>
                <a:latin typeface="Arial" pitchFamily="34" charset="0"/>
                <a:cs typeface="Arial" pitchFamily="34" charset="0"/>
              </a:rPr>
              <a:t>s</a:t>
            </a:r>
            <a:endParaRPr lang="ru-RU" b="1" i="1" dirty="0">
              <a:solidFill>
                <a:srgbClr val="7030A0"/>
              </a:solidFill>
            </a:endParaRPr>
          </a:p>
        </p:txBody>
      </p:sp>
    </p:spTree>
    <p:extLst>
      <p:ext uri="{BB962C8B-B14F-4D97-AF65-F5344CB8AC3E}">
        <p14:creationId xmlns:p14="http://schemas.microsoft.com/office/powerpoint/2010/main" val="3105677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a:solidFill>
            <a:schemeClr val="accent2">
              <a:lumMod val="20000"/>
              <a:lumOff val="80000"/>
            </a:schemeClr>
          </a:solidFill>
          <a:ln>
            <a:solidFill>
              <a:schemeClr val="tx2">
                <a:lumMod val="75000"/>
              </a:schemeClr>
            </a:solidFill>
          </a:ln>
        </p:spPr>
        <p:txBody>
          <a:bodyPr>
            <a:normAutofit/>
          </a:bodyPr>
          <a:lstStyle/>
          <a:p>
            <a:r>
              <a:rPr lang="ru-RU" sz="3600" dirty="0" smtClean="0"/>
              <a:t>Потренируемся</a:t>
            </a:r>
            <a:endParaRPr lang="ru-RU" sz="3600" dirty="0"/>
          </a:p>
        </p:txBody>
      </p:sp>
      <p:sp>
        <p:nvSpPr>
          <p:cNvPr id="3" name="Объект 2"/>
          <p:cNvSpPr>
            <a:spLocks noGrp="1"/>
          </p:cNvSpPr>
          <p:nvPr>
            <p:ph idx="1"/>
          </p:nvPr>
        </p:nvSpPr>
        <p:spPr>
          <a:xfrm>
            <a:off x="457200" y="1196752"/>
            <a:ext cx="8229600" cy="5400600"/>
          </a:xfrm>
          <a:solidFill>
            <a:schemeClr val="accent3">
              <a:lumMod val="40000"/>
              <a:lumOff val="60000"/>
            </a:schemeClr>
          </a:solidFill>
          <a:ln>
            <a:solidFill>
              <a:schemeClr val="tx2">
                <a:lumMod val="75000"/>
              </a:schemeClr>
            </a:solidFill>
          </a:ln>
        </p:spPr>
        <p:txBody>
          <a:bodyPr>
            <a:noAutofit/>
          </a:bodyPr>
          <a:lstStyle/>
          <a:p>
            <a:pPr marL="0" indent="0">
              <a:buNone/>
            </a:pPr>
            <a:r>
              <a:rPr lang="ru-RU" sz="2800" dirty="0" smtClean="0"/>
              <a:t>1. Сумма </a:t>
            </a:r>
            <a:r>
              <a:rPr lang="ru-RU" sz="2800" dirty="0"/>
              <a:t>чисел протонов, нейтронов и электронов в атоме равна 134, причем число нейтронов превышает число электронов на 11. Напишите название </a:t>
            </a:r>
            <a:r>
              <a:rPr lang="ru-RU" sz="2800" dirty="0" smtClean="0"/>
              <a:t>элемента</a:t>
            </a:r>
            <a:r>
              <a:rPr lang="ru-RU" sz="2800" dirty="0"/>
              <a:t>. </a:t>
            </a:r>
            <a:endParaRPr lang="ru-RU" sz="2800" dirty="0" smtClean="0"/>
          </a:p>
          <a:p>
            <a:pPr marL="0" indent="0">
              <a:buNone/>
            </a:pPr>
            <a:endParaRPr lang="ru-RU" sz="2800" dirty="0" smtClean="0"/>
          </a:p>
          <a:p>
            <a:pPr marL="0" indent="0">
              <a:buNone/>
            </a:pPr>
            <a:r>
              <a:rPr lang="ru-RU" sz="2800" dirty="0" smtClean="0"/>
              <a:t>2. Рассчитайте, сколько протонов содержится :</a:t>
            </a:r>
          </a:p>
          <a:p>
            <a:pPr marL="0" indent="0">
              <a:buNone/>
            </a:pPr>
            <a:r>
              <a:rPr lang="ru-RU" sz="2800" dirty="0" smtClean="0"/>
              <a:t>*) в С</a:t>
            </a:r>
            <a:r>
              <a:rPr lang="ru-RU" sz="2800" baseline="-25000" dirty="0" smtClean="0"/>
              <a:t>3</a:t>
            </a:r>
            <a:r>
              <a:rPr lang="ru-RU" sz="2800" dirty="0" smtClean="0"/>
              <a:t>Н</a:t>
            </a:r>
            <a:r>
              <a:rPr lang="ru-RU" sz="2800" baseline="-25000" dirty="0" smtClean="0"/>
              <a:t>8</a:t>
            </a:r>
            <a:r>
              <a:rPr lang="ru-RU" sz="2800" dirty="0" smtClean="0"/>
              <a:t> объёмом 4,48 л (</a:t>
            </a:r>
            <a:r>
              <a:rPr lang="ru-RU" sz="2800" dirty="0" err="1" smtClean="0"/>
              <a:t>н.у</a:t>
            </a:r>
            <a:r>
              <a:rPr lang="ru-RU" sz="2800" dirty="0" smtClean="0"/>
              <a:t>.);</a:t>
            </a:r>
          </a:p>
          <a:p>
            <a:pPr marL="0" indent="0">
              <a:buNone/>
            </a:pPr>
            <a:r>
              <a:rPr lang="ru-RU" sz="2800" dirty="0" smtClean="0"/>
              <a:t>*) в 0,36 г. Н</a:t>
            </a:r>
            <a:r>
              <a:rPr lang="ru-RU" sz="2800" baseline="-25000" dirty="0" smtClean="0"/>
              <a:t>2</a:t>
            </a:r>
            <a:r>
              <a:rPr lang="ru-RU" sz="2800" dirty="0" smtClean="0"/>
              <a:t>О;</a:t>
            </a:r>
          </a:p>
          <a:p>
            <a:pPr marL="0" indent="0">
              <a:buNone/>
            </a:pPr>
            <a:r>
              <a:rPr lang="ru-RU" sz="2800" dirty="0" smtClean="0"/>
              <a:t>*) в нитрате </a:t>
            </a:r>
            <a:r>
              <a:rPr lang="ru-RU" sz="2800" dirty="0" err="1" smtClean="0"/>
              <a:t>гидроксобария</a:t>
            </a:r>
            <a:r>
              <a:rPr lang="ru-RU" sz="2800" dirty="0" smtClean="0"/>
              <a:t> массой вещества 21,6 г.</a:t>
            </a:r>
            <a:endParaRPr lang="ru-RU" sz="2800" dirty="0"/>
          </a:p>
        </p:txBody>
      </p:sp>
    </p:spTree>
    <p:extLst>
      <p:ext uri="{BB962C8B-B14F-4D97-AF65-F5344CB8AC3E}">
        <p14:creationId xmlns:p14="http://schemas.microsoft.com/office/powerpoint/2010/main" val="675296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a:solidFill>
            <a:schemeClr val="accent3">
              <a:lumMod val="20000"/>
              <a:lumOff val="80000"/>
            </a:schemeClr>
          </a:solidFill>
          <a:ln>
            <a:solidFill>
              <a:schemeClr val="tx2">
                <a:lumMod val="75000"/>
              </a:schemeClr>
            </a:solidFill>
          </a:ln>
        </p:spPr>
        <p:txBody>
          <a:bodyPr>
            <a:normAutofit/>
          </a:bodyPr>
          <a:lstStyle/>
          <a:p>
            <a:pPr marL="0" indent="0">
              <a:buNone/>
            </a:pPr>
            <a:r>
              <a:rPr lang="ru-RU" sz="2400" dirty="0" smtClean="0"/>
              <a:t>3. Число нейтронов в ядре атома нуклида калия с массовым числом 40 равно….</a:t>
            </a:r>
          </a:p>
          <a:p>
            <a:pPr marL="0" indent="0">
              <a:buNone/>
            </a:pPr>
            <a:endParaRPr lang="ru-RU" sz="2400" dirty="0" smtClean="0"/>
          </a:p>
          <a:p>
            <a:pPr marL="0" indent="0">
              <a:buNone/>
            </a:pPr>
            <a:r>
              <a:rPr lang="ru-RU" sz="2400" dirty="0" smtClean="0"/>
              <a:t>4. Число неспаренных электронов в основном состоянии атома, в ядре которого содержится 24 протона, равно…</a:t>
            </a:r>
          </a:p>
          <a:p>
            <a:pPr marL="0" indent="0">
              <a:buNone/>
            </a:pPr>
            <a:endParaRPr lang="ru-RU" sz="2400" dirty="0" smtClean="0"/>
          </a:p>
          <a:p>
            <a:pPr marL="0" indent="0">
              <a:buNone/>
            </a:pPr>
            <a:r>
              <a:rPr lang="ru-RU" sz="2400" dirty="0" smtClean="0"/>
              <a:t>5. Назовите форму каждой молекулы:</a:t>
            </a:r>
          </a:p>
          <a:p>
            <a:pPr marL="0" indent="0">
              <a:buNone/>
            </a:pPr>
            <a:r>
              <a:rPr lang="ru-RU" sz="2400" dirty="0" smtClean="0"/>
              <a:t>Вода, сероводород, хлорид бериллия, фторид кислорода.</a:t>
            </a:r>
          </a:p>
          <a:p>
            <a:pPr marL="0" indent="0">
              <a:buNone/>
            </a:pPr>
            <a:endParaRPr lang="ru-RU" sz="2400" dirty="0" smtClean="0"/>
          </a:p>
          <a:p>
            <a:pPr marL="0" indent="0">
              <a:buNone/>
            </a:pPr>
            <a:r>
              <a:rPr lang="ru-RU" sz="2400" dirty="0" smtClean="0"/>
              <a:t>6.Полярной молекулой из перечисленных (углекислый газ, метан, аммиак и азот) является…</a:t>
            </a:r>
            <a:endParaRPr lang="ru-RU" sz="2400" dirty="0"/>
          </a:p>
        </p:txBody>
      </p:sp>
    </p:spTree>
    <p:extLst>
      <p:ext uri="{BB962C8B-B14F-4D97-AF65-F5344CB8AC3E}">
        <p14:creationId xmlns:p14="http://schemas.microsoft.com/office/powerpoint/2010/main" val="1961500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eriodical table 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3473" y="116632"/>
            <a:ext cx="8760974" cy="633670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28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a:solidFill>
            <a:schemeClr val="tx2">
              <a:lumMod val="20000"/>
              <a:lumOff val="80000"/>
            </a:schemeClr>
          </a:solidFill>
          <a:ln>
            <a:solidFill>
              <a:schemeClr val="tx2">
                <a:lumMod val="75000"/>
              </a:schemeClr>
            </a:solidFill>
          </a:ln>
        </p:spPr>
        <p:txBody>
          <a:bodyPr>
            <a:normAutofit/>
          </a:bodyPr>
          <a:lstStyle/>
          <a:p>
            <a:r>
              <a:rPr lang="ru-RU" sz="3600" dirty="0"/>
              <a:t>Потренируемся</a:t>
            </a:r>
          </a:p>
        </p:txBody>
      </p:sp>
      <p:sp>
        <p:nvSpPr>
          <p:cNvPr id="3" name="Объект 2"/>
          <p:cNvSpPr>
            <a:spLocks noGrp="1"/>
          </p:cNvSpPr>
          <p:nvPr>
            <p:ph idx="1"/>
          </p:nvPr>
        </p:nvSpPr>
        <p:spPr>
          <a:xfrm>
            <a:off x="457200" y="1340768"/>
            <a:ext cx="8229600" cy="5112568"/>
          </a:xfrm>
          <a:solidFill>
            <a:schemeClr val="accent3">
              <a:lumMod val="40000"/>
              <a:lumOff val="60000"/>
            </a:schemeClr>
          </a:solidFill>
          <a:ln>
            <a:solidFill>
              <a:schemeClr val="tx2">
                <a:lumMod val="75000"/>
              </a:schemeClr>
            </a:solidFill>
          </a:ln>
        </p:spPr>
        <p:txBody>
          <a:bodyPr>
            <a:normAutofit lnSpcReduction="10000"/>
          </a:bodyPr>
          <a:lstStyle/>
          <a:p>
            <a:pPr marL="0" indent="0">
              <a:buNone/>
            </a:pPr>
            <a:r>
              <a:rPr lang="ru-RU" sz="2800" dirty="0" smtClean="0"/>
              <a:t>7)</a:t>
            </a:r>
            <a:r>
              <a:rPr lang="en-US" sz="2800" dirty="0" smtClean="0"/>
              <a:t> </a:t>
            </a:r>
            <a:r>
              <a:rPr lang="ru-RU" sz="2800" dirty="0" smtClean="0"/>
              <a:t>Сколько электронов в 156 г бензола (С</a:t>
            </a:r>
            <a:r>
              <a:rPr lang="ru-RU" sz="2800" baseline="-25000" dirty="0" smtClean="0"/>
              <a:t>6</a:t>
            </a:r>
            <a:r>
              <a:rPr lang="ru-RU" sz="2800" dirty="0" smtClean="0"/>
              <a:t>Н</a:t>
            </a:r>
            <a:r>
              <a:rPr lang="ru-RU" sz="2800" baseline="-25000" dirty="0" smtClean="0"/>
              <a:t>6</a:t>
            </a:r>
            <a:r>
              <a:rPr lang="ru-RU" sz="2800" dirty="0" smtClean="0"/>
              <a:t>)?</a:t>
            </a:r>
          </a:p>
          <a:p>
            <a:pPr marL="0" indent="0">
              <a:buNone/>
            </a:pPr>
            <a:endParaRPr lang="ru-RU" sz="2800" dirty="0" smtClean="0"/>
          </a:p>
          <a:p>
            <a:pPr marL="0" indent="0">
              <a:buNone/>
            </a:pPr>
            <a:r>
              <a:rPr lang="ru-RU" sz="2800" dirty="0" smtClean="0"/>
              <a:t>8) Предложите формулы 4 газообразных веществ, молярная масса которых равна 28 г/моль.</a:t>
            </a:r>
          </a:p>
          <a:p>
            <a:pPr marL="0" indent="0">
              <a:buNone/>
            </a:pPr>
            <a:endParaRPr lang="ru-RU" sz="2800" dirty="0" smtClean="0"/>
          </a:p>
          <a:p>
            <a:pPr marL="0" indent="0">
              <a:buNone/>
            </a:pPr>
            <a:r>
              <a:rPr lang="ru-RU" sz="2800" dirty="0" smtClean="0"/>
              <a:t>9) Некоторые элементы Х и У образуют соединение </a:t>
            </a:r>
            <a:r>
              <a:rPr lang="ru-RU" sz="2800" b="1" i="1" dirty="0" smtClean="0"/>
              <a:t>Х</a:t>
            </a:r>
            <a:r>
              <a:rPr lang="ru-RU" sz="2800" b="1" i="1" baseline="-25000" dirty="0" smtClean="0"/>
              <a:t>2</a:t>
            </a:r>
            <a:r>
              <a:rPr lang="ru-RU" sz="2800" b="1" i="1" dirty="0" smtClean="0"/>
              <a:t>У</a:t>
            </a:r>
            <a:r>
              <a:rPr lang="ru-RU" sz="2800" b="1" i="1" baseline="-25000" dirty="0" smtClean="0"/>
              <a:t>2</a:t>
            </a:r>
            <a:r>
              <a:rPr lang="ru-RU" sz="2800" b="1" i="1" dirty="0" smtClean="0"/>
              <a:t>О</a:t>
            </a:r>
            <a:r>
              <a:rPr lang="ru-RU" sz="2800" b="1" i="1" baseline="-25000" dirty="0" smtClean="0"/>
              <a:t>3</a:t>
            </a:r>
            <a:r>
              <a:rPr lang="ru-RU" sz="2800" baseline="-25000" dirty="0" smtClean="0"/>
              <a:t> </a:t>
            </a:r>
            <a:r>
              <a:rPr lang="ru-RU" sz="2800" dirty="0"/>
              <a:t>(массовая доля кислорода равна </a:t>
            </a:r>
            <a:r>
              <a:rPr lang="ru-RU" sz="2800" dirty="0" smtClean="0"/>
              <a:t>25,26%) и </a:t>
            </a:r>
            <a:r>
              <a:rPr lang="ru-RU" sz="2800" b="1" i="1" dirty="0" smtClean="0"/>
              <a:t>Х</a:t>
            </a:r>
            <a:r>
              <a:rPr lang="ru-RU" sz="2800" b="1" i="1" baseline="-25000" dirty="0" smtClean="0"/>
              <a:t>2</a:t>
            </a:r>
            <a:r>
              <a:rPr lang="ru-RU" sz="2800" b="1" i="1" dirty="0" smtClean="0"/>
              <a:t>УО</a:t>
            </a:r>
            <a:r>
              <a:rPr lang="ru-RU" sz="2800" b="1" i="1" baseline="-25000" dirty="0" smtClean="0"/>
              <a:t>4</a:t>
            </a:r>
            <a:r>
              <a:rPr lang="ru-RU" sz="2800" dirty="0" smtClean="0"/>
              <a:t>(массовая доля кислорода равна 36, 78%). Определите элементы Х и У.</a:t>
            </a:r>
            <a:endParaRPr lang="ru-RU" sz="2800" dirty="0"/>
          </a:p>
        </p:txBody>
      </p:sp>
    </p:spTree>
    <p:extLst>
      <p:ext uri="{BB962C8B-B14F-4D97-AF65-F5344CB8AC3E}">
        <p14:creationId xmlns:p14="http://schemas.microsoft.com/office/powerpoint/2010/main" val="1171197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a:solidFill>
            <a:schemeClr val="tx2">
              <a:lumMod val="20000"/>
              <a:lumOff val="80000"/>
            </a:schemeClr>
          </a:solidFill>
          <a:ln>
            <a:solidFill>
              <a:schemeClr val="tx2">
                <a:lumMod val="75000"/>
              </a:schemeClr>
            </a:solidFill>
          </a:ln>
        </p:spPr>
        <p:txBody>
          <a:bodyPr>
            <a:normAutofit/>
          </a:bodyPr>
          <a:lstStyle/>
          <a:p>
            <a:r>
              <a:rPr lang="ru-RU" sz="3600" dirty="0" smtClean="0"/>
              <a:t>Пробуем ещё</a:t>
            </a:r>
            <a:endParaRPr lang="ru-RU" sz="3600" dirty="0"/>
          </a:p>
        </p:txBody>
      </p:sp>
      <p:sp>
        <p:nvSpPr>
          <p:cNvPr id="3" name="Объект 2"/>
          <p:cNvSpPr>
            <a:spLocks noGrp="1"/>
          </p:cNvSpPr>
          <p:nvPr>
            <p:ph idx="1"/>
          </p:nvPr>
        </p:nvSpPr>
        <p:spPr>
          <a:solidFill>
            <a:schemeClr val="accent3">
              <a:lumMod val="20000"/>
              <a:lumOff val="80000"/>
            </a:schemeClr>
          </a:solidFill>
          <a:ln>
            <a:solidFill>
              <a:schemeClr val="tx2">
                <a:lumMod val="75000"/>
              </a:schemeClr>
            </a:solidFill>
          </a:ln>
        </p:spPr>
        <p:txBody>
          <a:bodyPr>
            <a:normAutofit/>
          </a:bodyPr>
          <a:lstStyle/>
          <a:p>
            <a:pPr marL="0" indent="0">
              <a:buNone/>
            </a:pPr>
            <a:r>
              <a:rPr lang="ru-RU" sz="2800" dirty="0" smtClean="0"/>
              <a:t>10) Имеется смесь </a:t>
            </a:r>
            <a:r>
              <a:rPr lang="ru-RU" sz="2800" dirty="0" err="1" smtClean="0"/>
              <a:t>хлороводорода</a:t>
            </a:r>
            <a:r>
              <a:rPr lang="ru-RU" sz="2800" dirty="0" smtClean="0"/>
              <a:t> и хлорида дейтерия. Массовая доля хлора в смеси составляет 96, 73% Определите массовую долю дейтерия в смеси.</a:t>
            </a:r>
            <a:endParaRPr lang="ru-RU" sz="2800" dirty="0"/>
          </a:p>
        </p:txBody>
      </p:sp>
    </p:spTree>
    <p:extLst>
      <p:ext uri="{BB962C8B-B14F-4D97-AF65-F5344CB8AC3E}">
        <p14:creationId xmlns:p14="http://schemas.microsoft.com/office/powerpoint/2010/main" val="1789468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a:solidFill>
            <a:schemeClr val="accent3">
              <a:lumMod val="20000"/>
              <a:lumOff val="80000"/>
            </a:schemeClr>
          </a:solidFill>
          <a:ln>
            <a:solidFill>
              <a:schemeClr val="tx2">
                <a:lumMod val="75000"/>
              </a:schemeClr>
            </a:solidFill>
          </a:ln>
        </p:spPr>
        <p:txBody>
          <a:bodyPr/>
          <a:lstStyle/>
          <a:p>
            <a:r>
              <a:rPr lang="ru-RU" dirty="0" smtClean="0"/>
              <a:t>А так</a:t>
            </a:r>
            <a:endParaRPr lang="ru-RU" dirty="0"/>
          </a:p>
        </p:txBody>
      </p:sp>
      <p:sp>
        <p:nvSpPr>
          <p:cNvPr id="3" name="Объект 2"/>
          <p:cNvSpPr>
            <a:spLocks noGrp="1"/>
          </p:cNvSpPr>
          <p:nvPr>
            <p:ph idx="1"/>
          </p:nvPr>
        </p:nvSpPr>
        <p:spPr>
          <a:solidFill>
            <a:schemeClr val="accent3">
              <a:lumMod val="20000"/>
              <a:lumOff val="80000"/>
            </a:schemeClr>
          </a:solidFill>
          <a:ln>
            <a:solidFill>
              <a:schemeClr val="tx2">
                <a:lumMod val="75000"/>
              </a:schemeClr>
            </a:solidFill>
          </a:ln>
        </p:spPr>
        <p:txBody>
          <a:bodyPr/>
          <a:lstStyle/>
          <a:p>
            <a:pPr marL="0" indent="0">
              <a:buNone/>
            </a:pPr>
            <a:r>
              <a:rPr lang="ru-RU" sz="2800" dirty="0" smtClean="0"/>
              <a:t>1. Определить </a:t>
            </a:r>
            <a:r>
              <a:rPr lang="ru-RU" sz="2800" dirty="0"/>
              <a:t>степень окисления </a:t>
            </a:r>
            <a:r>
              <a:rPr lang="ru-RU" sz="2800" dirty="0" smtClean="0"/>
              <a:t> </a:t>
            </a:r>
            <a:r>
              <a:rPr lang="ru-RU" sz="2800" dirty="0"/>
              <a:t>серы в следующих соединениях: SO</a:t>
            </a:r>
            <a:r>
              <a:rPr lang="ru-RU" sz="2800" baseline="-25000" dirty="0"/>
              <a:t>2</a:t>
            </a:r>
            <a:r>
              <a:rPr lang="ru-RU" sz="2800" dirty="0"/>
              <a:t>, H</a:t>
            </a:r>
            <a:r>
              <a:rPr lang="ru-RU" sz="2800" baseline="-25000" dirty="0"/>
              <a:t>2</a:t>
            </a:r>
            <a:r>
              <a:rPr lang="ru-RU" sz="2800" dirty="0"/>
              <a:t>S, Na</a:t>
            </a:r>
            <a:r>
              <a:rPr lang="ru-RU" sz="2800" baseline="-25000" dirty="0"/>
              <a:t>2</a:t>
            </a:r>
            <a:r>
              <a:rPr lang="ru-RU" sz="2800" dirty="0"/>
              <a:t>SO</a:t>
            </a:r>
            <a:r>
              <a:rPr lang="ru-RU" sz="2800" baseline="-25000" dirty="0"/>
              <a:t>3</a:t>
            </a:r>
            <a:r>
              <a:rPr lang="ru-RU" sz="2800" dirty="0"/>
              <a:t>, CS</a:t>
            </a:r>
            <a:r>
              <a:rPr lang="ru-RU" sz="2800" baseline="-25000" dirty="0"/>
              <a:t>2</a:t>
            </a:r>
            <a:r>
              <a:rPr lang="ru-RU" sz="2800" dirty="0"/>
              <a:t>, H</a:t>
            </a:r>
            <a:r>
              <a:rPr lang="ru-RU" sz="2800" baseline="-25000" dirty="0"/>
              <a:t>2</a:t>
            </a:r>
            <a:r>
              <a:rPr lang="ru-RU" sz="2800" dirty="0"/>
              <a:t>SO</a:t>
            </a:r>
            <a:r>
              <a:rPr lang="ru-RU" sz="2800" baseline="-25000" dirty="0"/>
              <a:t>4</a:t>
            </a:r>
            <a:r>
              <a:rPr lang="ru-RU" sz="2800" dirty="0"/>
              <a:t>, </a:t>
            </a:r>
            <a:r>
              <a:rPr lang="ru-RU" sz="2800" dirty="0" smtClean="0"/>
              <a:t>As</a:t>
            </a:r>
            <a:r>
              <a:rPr lang="ru-RU" sz="2800" baseline="-25000" dirty="0" smtClean="0"/>
              <a:t>2</a:t>
            </a:r>
            <a:r>
              <a:rPr lang="ru-RU" sz="2800" dirty="0" smtClean="0"/>
              <a:t>S</a:t>
            </a:r>
            <a:r>
              <a:rPr lang="ru-RU" sz="2800" baseline="-25000" dirty="0" smtClean="0"/>
              <a:t>3</a:t>
            </a:r>
            <a:r>
              <a:rPr lang="ru-RU" sz="2800" dirty="0" smtClean="0"/>
              <a:t>, </a:t>
            </a:r>
            <a:r>
              <a:rPr lang="en-US" sz="2800" dirty="0" smtClean="0"/>
              <a:t>H</a:t>
            </a:r>
            <a:r>
              <a:rPr lang="en-US" sz="2800" baseline="-25000" dirty="0" smtClean="0"/>
              <a:t>2</a:t>
            </a:r>
            <a:r>
              <a:rPr lang="en-US" sz="2800" dirty="0" smtClean="0"/>
              <a:t>S</a:t>
            </a:r>
            <a:r>
              <a:rPr lang="en-US" sz="2800" baseline="-25000" dirty="0" smtClean="0"/>
              <a:t>2</a:t>
            </a:r>
            <a:r>
              <a:rPr lang="ru-RU" sz="2800" dirty="0" smtClean="0"/>
              <a:t> </a:t>
            </a:r>
            <a:r>
              <a:rPr lang="en-US" sz="2800" dirty="0" smtClean="0"/>
              <a:t>,</a:t>
            </a:r>
            <a:r>
              <a:rPr lang="ru-RU" sz="2800" dirty="0"/>
              <a:t> </a:t>
            </a:r>
            <a:r>
              <a:rPr lang="ru-RU" sz="2800" dirty="0" smtClean="0"/>
              <a:t>Na</a:t>
            </a:r>
            <a:r>
              <a:rPr lang="ru-RU" sz="2800" baseline="-25000" dirty="0" smtClean="0"/>
              <a:t>2</a:t>
            </a:r>
            <a:r>
              <a:rPr lang="ru-RU" sz="2800" dirty="0" smtClean="0"/>
              <a:t>S</a:t>
            </a:r>
            <a:r>
              <a:rPr lang="en-US" sz="2800" baseline="-25000" dirty="0" smtClean="0"/>
              <a:t>2</a:t>
            </a:r>
            <a:r>
              <a:rPr lang="ru-RU" sz="2800" dirty="0" smtClean="0"/>
              <a:t>O</a:t>
            </a:r>
            <a:r>
              <a:rPr lang="ru-RU" sz="2800" baseline="-25000" dirty="0" smtClean="0"/>
              <a:t>3</a:t>
            </a:r>
            <a:endParaRPr lang="ru-RU" sz="2800" dirty="0"/>
          </a:p>
          <a:p>
            <a:pPr marL="0" indent="0">
              <a:buNone/>
            </a:pPr>
            <a:endParaRPr lang="en-US" sz="2800" dirty="0" smtClean="0"/>
          </a:p>
          <a:p>
            <a:pPr marL="0" indent="0">
              <a:buNone/>
            </a:pPr>
            <a:r>
              <a:rPr lang="ru-RU" sz="2800" dirty="0" smtClean="0"/>
              <a:t>2. Определить </a:t>
            </a:r>
            <a:r>
              <a:rPr lang="ru-RU" sz="2800" dirty="0"/>
              <a:t>степень </a:t>
            </a:r>
            <a:r>
              <a:rPr lang="ru-RU" sz="2800" dirty="0" err="1"/>
              <a:t>оксиления</a:t>
            </a:r>
            <a:r>
              <a:rPr lang="ru-RU" sz="2800" dirty="0"/>
              <a:t> хрома в следующих соединениях: K</a:t>
            </a:r>
            <a:r>
              <a:rPr lang="ru-RU" sz="2800" baseline="-25000" dirty="0"/>
              <a:t>2</a:t>
            </a:r>
            <a:r>
              <a:rPr lang="ru-RU" sz="2800" dirty="0"/>
              <a:t>CrO</a:t>
            </a:r>
            <a:r>
              <a:rPr lang="ru-RU" sz="2800" baseline="-25000" dirty="0"/>
              <a:t>4</a:t>
            </a:r>
            <a:r>
              <a:rPr lang="ru-RU" sz="2800" dirty="0"/>
              <a:t>, Cr</a:t>
            </a:r>
            <a:r>
              <a:rPr lang="ru-RU" sz="2800" baseline="-25000" dirty="0"/>
              <a:t>2</a:t>
            </a:r>
            <a:r>
              <a:rPr lang="ru-RU" sz="2800" dirty="0"/>
              <a:t>(SO</a:t>
            </a:r>
            <a:r>
              <a:rPr lang="ru-RU" sz="2800" baseline="-25000" dirty="0"/>
              <a:t>4</a:t>
            </a:r>
            <a:r>
              <a:rPr lang="ru-RU" sz="2800" dirty="0"/>
              <a:t>)</a:t>
            </a:r>
            <a:r>
              <a:rPr lang="ru-RU" sz="2800" baseline="-25000" dirty="0"/>
              <a:t>3</a:t>
            </a:r>
            <a:r>
              <a:rPr lang="ru-RU" sz="2800" dirty="0"/>
              <a:t>, Cr</a:t>
            </a:r>
            <a:r>
              <a:rPr lang="ru-RU" sz="2800" baseline="-25000" dirty="0"/>
              <a:t>2</a:t>
            </a:r>
            <a:r>
              <a:rPr lang="ru-RU" sz="2800" dirty="0"/>
              <a:t>O</a:t>
            </a:r>
            <a:r>
              <a:rPr lang="ru-RU" sz="2800" baseline="-25000" dirty="0"/>
              <a:t>3</a:t>
            </a:r>
            <a:r>
              <a:rPr lang="ru-RU" sz="2800" dirty="0"/>
              <a:t>, </a:t>
            </a:r>
            <a:r>
              <a:rPr lang="ru-RU" sz="2800" dirty="0" err="1"/>
              <a:t>Fe</a:t>
            </a:r>
            <a:r>
              <a:rPr lang="ru-RU" sz="2800" dirty="0"/>
              <a:t>(CrO</a:t>
            </a:r>
            <a:r>
              <a:rPr lang="ru-RU" sz="2800" baseline="-25000" dirty="0"/>
              <a:t>2</a:t>
            </a:r>
            <a:r>
              <a:rPr lang="ru-RU" sz="2800" dirty="0"/>
              <a:t>)</a:t>
            </a:r>
            <a:r>
              <a:rPr lang="ru-RU" sz="2800" baseline="-25000" dirty="0"/>
              <a:t>2</a:t>
            </a:r>
            <a:r>
              <a:rPr lang="ru-RU" sz="2800" dirty="0"/>
              <a:t>, K</a:t>
            </a:r>
            <a:r>
              <a:rPr lang="ru-RU" sz="2800" baseline="-25000" dirty="0"/>
              <a:t>2</a:t>
            </a:r>
            <a:r>
              <a:rPr lang="ru-RU" sz="2800" dirty="0"/>
              <a:t>Cr</a:t>
            </a:r>
            <a:r>
              <a:rPr lang="ru-RU" sz="2800" baseline="-25000" dirty="0"/>
              <a:t>2</a:t>
            </a:r>
            <a:r>
              <a:rPr lang="ru-RU" sz="2800" dirty="0"/>
              <a:t>O</a:t>
            </a:r>
            <a:r>
              <a:rPr lang="ru-RU" sz="2800" baseline="-25000" dirty="0"/>
              <a:t>7</a:t>
            </a:r>
            <a:r>
              <a:rPr lang="ru-RU" sz="2800" dirty="0"/>
              <a:t>, Na</a:t>
            </a:r>
            <a:r>
              <a:rPr lang="ru-RU" sz="2800" baseline="-25000" dirty="0"/>
              <a:t>3</a:t>
            </a:r>
            <a:r>
              <a:rPr lang="ru-RU" sz="2800" dirty="0"/>
              <a:t>[</a:t>
            </a:r>
            <a:r>
              <a:rPr lang="ru-RU" sz="2800" dirty="0" err="1"/>
              <a:t>Cr</a:t>
            </a:r>
            <a:r>
              <a:rPr lang="ru-RU" sz="2800" dirty="0"/>
              <a:t>(OH)</a:t>
            </a:r>
            <a:r>
              <a:rPr lang="ru-RU" sz="2800" baseline="-25000" dirty="0"/>
              <a:t>6</a:t>
            </a:r>
            <a:r>
              <a:rPr lang="ru-RU" sz="2800" dirty="0" smtClean="0"/>
              <a:t>]</a:t>
            </a:r>
            <a:r>
              <a:rPr lang="en-US" sz="2800" dirty="0" smtClean="0"/>
              <a:t>,</a:t>
            </a:r>
            <a:r>
              <a:rPr lang="ru-RU" sz="2800" dirty="0" smtClean="0"/>
              <a:t> </a:t>
            </a:r>
            <a:r>
              <a:rPr lang="ru-RU" sz="2800" dirty="0" err="1" smtClean="0"/>
              <a:t>Na</a:t>
            </a:r>
            <a:r>
              <a:rPr lang="ru-RU" sz="2800" dirty="0" smtClean="0"/>
              <a:t>[</a:t>
            </a:r>
            <a:r>
              <a:rPr lang="ru-RU" sz="2800" dirty="0" err="1" smtClean="0"/>
              <a:t>Cr</a:t>
            </a:r>
            <a:r>
              <a:rPr lang="ru-RU" sz="2800" dirty="0" smtClean="0"/>
              <a:t>(OH)</a:t>
            </a:r>
            <a:r>
              <a:rPr lang="en-US" sz="2800" baseline="-25000" dirty="0" smtClean="0"/>
              <a:t>4</a:t>
            </a:r>
            <a:r>
              <a:rPr lang="en-US" sz="2800" dirty="0" smtClean="0"/>
              <a:t>(NH</a:t>
            </a:r>
            <a:r>
              <a:rPr lang="en-US" sz="2800" baseline="-25000" dirty="0" smtClean="0"/>
              <a:t>3</a:t>
            </a:r>
            <a:r>
              <a:rPr lang="en-US" sz="2800" dirty="0" smtClean="0"/>
              <a:t>)</a:t>
            </a:r>
            <a:r>
              <a:rPr lang="en-US" sz="2800" baseline="-25000" dirty="0" smtClean="0"/>
              <a:t>2</a:t>
            </a:r>
            <a:r>
              <a:rPr lang="ru-RU" sz="2800" dirty="0" smtClean="0"/>
              <a:t>]</a:t>
            </a:r>
            <a:r>
              <a:rPr lang="en-US" sz="2800" dirty="0" smtClean="0"/>
              <a:t>/</a:t>
            </a:r>
            <a:endParaRPr lang="ru-RU" sz="2800" dirty="0"/>
          </a:p>
          <a:p>
            <a:endParaRPr lang="ru-RU" dirty="0"/>
          </a:p>
        </p:txBody>
      </p:sp>
    </p:spTree>
    <p:extLst>
      <p:ext uri="{BB962C8B-B14F-4D97-AF65-F5344CB8AC3E}">
        <p14:creationId xmlns:p14="http://schemas.microsoft.com/office/powerpoint/2010/main" val="3628605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328" y="825529"/>
            <a:ext cx="8898160" cy="5210433"/>
          </a:xfrm>
          <a:solidFill>
            <a:schemeClr val="accent3">
              <a:lumMod val="20000"/>
              <a:lumOff val="80000"/>
            </a:schemeClr>
          </a:solidFill>
          <a:ln>
            <a:solidFill>
              <a:schemeClr val="tx2">
                <a:lumMod val="75000"/>
              </a:schemeClr>
            </a:solidFill>
          </a:ln>
        </p:spPr>
        <p:txBody>
          <a:bodyPr>
            <a:normAutofit lnSpcReduction="10000"/>
          </a:bodyPr>
          <a:lstStyle/>
          <a:p>
            <a:pPr marL="0" indent="0">
              <a:buNone/>
            </a:pPr>
            <a:endParaRPr lang="en-US" dirty="0"/>
          </a:p>
          <a:p>
            <a:pPr marL="514350" indent="-514350">
              <a:buAutoNum type="arabicPeriod"/>
            </a:pPr>
            <a:endParaRPr lang="en-US" dirty="0" smtClean="0"/>
          </a:p>
          <a:p>
            <a:pPr marL="0" indent="0">
              <a:buNone/>
            </a:pPr>
            <a:r>
              <a:rPr lang="ru-RU" dirty="0" smtClean="0"/>
              <a:t>1.                                  2.</a:t>
            </a:r>
          </a:p>
          <a:p>
            <a:pPr marL="0" indent="0">
              <a:buNone/>
            </a:pPr>
            <a:endParaRPr lang="ru-RU" dirty="0" smtClean="0"/>
          </a:p>
          <a:p>
            <a:pPr marL="0" indent="0">
              <a:buNone/>
            </a:pPr>
            <a:endParaRPr lang="ru-RU" dirty="0"/>
          </a:p>
          <a:p>
            <a:pPr marL="0" indent="0">
              <a:buNone/>
            </a:pPr>
            <a:r>
              <a:rPr lang="en-US" dirty="0" smtClean="0"/>
              <a:t>3</a:t>
            </a:r>
            <a:r>
              <a:rPr lang="en-US" dirty="0"/>
              <a:t>. </a:t>
            </a:r>
            <a:r>
              <a:rPr lang="en-US" dirty="0" smtClean="0"/>
              <a:t>CH</a:t>
            </a:r>
            <a:r>
              <a:rPr lang="en-US" baseline="-25000" dirty="0" smtClean="0"/>
              <a:t>3</a:t>
            </a:r>
            <a:r>
              <a:rPr lang="en-US" dirty="0" smtClean="0"/>
              <a:t>OH,   4. </a:t>
            </a:r>
            <a:r>
              <a:rPr lang="ru-RU" dirty="0" smtClean="0"/>
              <a:t>в ионе: </a:t>
            </a:r>
            <a:r>
              <a:rPr lang="en-US" dirty="0"/>
              <a:t>(</a:t>
            </a:r>
            <a:r>
              <a:rPr lang="en-US" dirty="0" smtClean="0"/>
              <a:t>AsO</a:t>
            </a:r>
            <a:r>
              <a:rPr lang="en-US" baseline="-25000" dirty="0" smtClean="0"/>
              <a:t>4</a:t>
            </a:r>
            <a:r>
              <a:rPr lang="en-US" dirty="0" smtClean="0"/>
              <a:t>)</a:t>
            </a:r>
            <a:r>
              <a:rPr lang="en-US" baseline="30000" dirty="0" smtClean="0"/>
              <a:t>3-</a:t>
            </a:r>
            <a:r>
              <a:rPr lang="ru-RU" dirty="0" smtClean="0"/>
              <a:t>, </a:t>
            </a:r>
          </a:p>
          <a:p>
            <a:pPr marL="0" indent="0">
              <a:buNone/>
            </a:pPr>
            <a:endParaRPr lang="ru-RU" dirty="0"/>
          </a:p>
          <a:p>
            <a:pPr marL="0" indent="0">
              <a:buNone/>
            </a:pPr>
            <a:endParaRPr lang="ru-RU" dirty="0" smtClean="0"/>
          </a:p>
          <a:p>
            <a:pPr marL="0" indent="0">
              <a:buNone/>
            </a:pPr>
            <a:r>
              <a:rPr lang="ru-RU" dirty="0" smtClean="0"/>
              <a:t>5. </a:t>
            </a:r>
            <a:r>
              <a:rPr lang="en-US" dirty="0"/>
              <a:t>(NH</a:t>
            </a:r>
            <a:r>
              <a:rPr lang="en-US" baseline="-25000" dirty="0"/>
              <a:t>4</a:t>
            </a:r>
            <a:r>
              <a:rPr lang="en-US" dirty="0"/>
              <a:t>)</a:t>
            </a:r>
            <a:r>
              <a:rPr lang="en-US" baseline="-25000" dirty="0"/>
              <a:t>2</a:t>
            </a:r>
            <a:r>
              <a:rPr lang="en-US" dirty="0"/>
              <a:t>SO</a:t>
            </a:r>
            <a:r>
              <a:rPr lang="en-US" baseline="-25000" dirty="0"/>
              <a:t>4</a:t>
            </a:r>
            <a:r>
              <a:rPr lang="en-US" dirty="0"/>
              <a:t>.</a:t>
            </a:r>
            <a:endParaRPr lang="en-US" dirty="0" smtClean="0"/>
          </a:p>
          <a:p>
            <a:pPr marL="0" indent="0">
              <a:buNone/>
            </a:pPr>
            <a:endParaRPr lang="ru-RU" dirty="0"/>
          </a:p>
        </p:txBody>
      </p:sp>
      <p:pic>
        <p:nvPicPr>
          <p:cNvPr id="1026" name="Picture 2" desc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3292810" cy="1413462"/>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44824"/>
            <a:ext cx="4070771" cy="1413462"/>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200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22114"/>
          </a:xfrm>
          <a:solidFill>
            <a:schemeClr val="tx2">
              <a:lumMod val="20000"/>
              <a:lumOff val="80000"/>
            </a:schemeClr>
          </a:solidFill>
          <a:ln>
            <a:solidFill>
              <a:schemeClr val="tx2">
                <a:lumMod val="75000"/>
              </a:schemeClr>
            </a:solidFill>
          </a:ln>
        </p:spPr>
        <p:txBody>
          <a:bodyPr>
            <a:normAutofit/>
          </a:bodyPr>
          <a:lstStyle/>
          <a:p>
            <a:r>
              <a:rPr lang="ru-RU" sz="3600" dirty="0" smtClean="0"/>
              <a:t>Самостоятельно</a:t>
            </a:r>
            <a:endParaRPr lang="ru-RU" sz="3600" dirty="0"/>
          </a:p>
        </p:txBody>
      </p:sp>
      <p:sp>
        <p:nvSpPr>
          <p:cNvPr id="5" name="Объект 4"/>
          <p:cNvSpPr>
            <a:spLocks noGrp="1"/>
          </p:cNvSpPr>
          <p:nvPr>
            <p:ph idx="1"/>
          </p:nvPr>
        </p:nvSpPr>
        <p:spPr>
          <a:xfrm>
            <a:off x="457200" y="1340768"/>
            <a:ext cx="8229600" cy="5184576"/>
          </a:xfrm>
          <a:solidFill>
            <a:schemeClr val="accent2">
              <a:lumMod val="20000"/>
              <a:lumOff val="80000"/>
            </a:schemeClr>
          </a:solidFill>
          <a:ln>
            <a:solidFill>
              <a:schemeClr val="tx2">
                <a:lumMod val="75000"/>
              </a:schemeClr>
            </a:solidFill>
          </a:ln>
        </p:spPr>
        <p:txBody>
          <a:bodyPr/>
          <a:lstStyle/>
          <a:p>
            <a:pPr marL="514350" indent="-514350">
              <a:buAutoNum type="arabicPeriod"/>
            </a:pPr>
            <a:r>
              <a:rPr lang="ru-RU" sz="2800" dirty="0" smtClean="0"/>
              <a:t>Некоторые </a:t>
            </a:r>
            <a:r>
              <a:rPr lang="ru-RU" sz="2800" dirty="0"/>
              <a:t>элементы Х и У образуют соединение </a:t>
            </a:r>
            <a:r>
              <a:rPr lang="en-US" sz="2800" b="1" i="1" dirty="0" err="1" smtClean="0"/>
              <a:t>NaX</a:t>
            </a:r>
            <a:r>
              <a:rPr lang="ru-RU" sz="2800" b="1" i="1" dirty="0" smtClean="0"/>
              <a:t>У</a:t>
            </a:r>
            <a:r>
              <a:rPr lang="ru-RU" sz="2800" b="1" i="1" baseline="-25000" dirty="0" smtClean="0"/>
              <a:t>2</a:t>
            </a:r>
            <a:r>
              <a:rPr lang="ru-RU" sz="2800" baseline="-25000" dirty="0" smtClean="0"/>
              <a:t> </a:t>
            </a:r>
            <a:r>
              <a:rPr lang="ru-RU" sz="2800" dirty="0"/>
              <a:t>(массовая доля </a:t>
            </a:r>
            <a:r>
              <a:rPr lang="ru-RU" sz="2800" dirty="0" smtClean="0"/>
              <a:t>натрия </a:t>
            </a:r>
            <a:r>
              <a:rPr lang="ru-RU" sz="2800" dirty="0"/>
              <a:t>равна </a:t>
            </a:r>
            <a:r>
              <a:rPr lang="ru-RU" sz="2800" dirty="0" smtClean="0"/>
              <a:t>34,8%) </a:t>
            </a:r>
            <a:r>
              <a:rPr lang="ru-RU" sz="2800" dirty="0"/>
              <a:t>и </a:t>
            </a:r>
            <a:r>
              <a:rPr lang="en-US" sz="2800" b="1" i="1" dirty="0" smtClean="0"/>
              <a:t>Na</a:t>
            </a:r>
            <a:r>
              <a:rPr lang="ru-RU" sz="2800" b="1" i="1" baseline="-25000" dirty="0" smtClean="0"/>
              <a:t>2</a:t>
            </a:r>
            <a:r>
              <a:rPr lang="en-US" sz="2800" b="1" i="1" dirty="0" smtClean="0"/>
              <a:t>X</a:t>
            </a:r>
            <a:r>
              <a:rPr lang="en-US" sz="2800" b="1" i="1" baseline="-25000" dirty="0" smtClean="0"/>
              <a:t>4</a:t>
            </a:r>
            <a:r>
              <a:rPr lang="ru-RU" sz="2800" b="1" i="1" dirty="0" smtClean="0"/>
              <a:t>У</a:t>
            </a:r>
            <a:r>
              <a:rPr lang="en-US" sz="2800" b="1" i="1" baseline="-25000" dirty="0" smtClean="0"/>
              <a:t>7</a:t>
            </a:r>
            <a:r>
              <a:rPr lang="ru-RU" sz="2800" dirty="0" smtClean="0"/>
              <a:t>(массовая </a:t>
            </a:r>
            <a:r>
              <a:rPr lang="ru-RU" sz="2800" dirty="0"/>
              <a:t>доля </a:t>
            </a:r>
            <a:r>
              <a:rPr lang="ru-RU" sz="2800" dirty="0" smtClean="0"/>
              <a:t>натрия </a:t>
            </a:r>
            <a:r>
              <a:rPr lang="ru-RU" sz="2800" dirty="0"/>
              <a:t>равна </a:t>
            </a:r>
            <a:r>
              <a:rPr lang="ru-RU" sz="2800" dirty="0" smtClean="0"/>
              <a:t>22, 8</a:t>
            </a:r>
            <a:r>
              <a:rPr lang="ru-RU" sz="2800" dirty="0"/>
              <a:t>%). Определите элементы Х и У</a:t>
            </a:r>
            <a:r>
              <a:rPr lang="ru-RU" sz="2800" dirty="0" smtClean="0"/>
              <a:t>.</a:t>
            </a:r>
          </a:p>
          <a:p>
            <a:pPr marL="514350" indent="-514350">
              <a:buAutoNum type="arabicPeriod"/>
            </a:pPr>
            <a:endParaRPr lang="ru-RU" sz="2800" dirty="0" smtClean="0"/>
          </a:p>
          <a:p>
            <a:pPr marL="514350" indent="-514350">
              <a:buAutoNum type="arabicPeriod"/>
            </a:pPr>
            <a:r>
              <a:rPr lang="ru-RU" sz="2800" dirty="0" smtClean="0"/>
              <a:t>Имеется смесь обычной воды и тяжелой. Определите массовую долю тяжёлой воды в смеси, если массовая доля кислорода равна 86%.</a:t>
            </a:r>
            <a:endParaRPr lang="ru-RU" sz="2800" dirty="0"/>
          </a:p>
          <a:p>
            <a:pPr marL="0" indent="0">
              <a:buNone/>
            </a:pPr>
            <a:endParaRPr lang="ru-RU" dirty="0"/>
          </a:p>
        </p:txBody>
      </p:sp>
      <p:sp>
        <p:nvSpPr>
          <p:cNvPr id="6" name="TextBox 5"/>
          <p:cNvSpPr txBox="1"/>
          <p:nvPr/>
        </p:nvSpPr>
        <p:spPr>
          <a:xfrm>
            <a:off x="3995936" y="3501008"/>
            <a:ext cx="4392488" cy="461665"/>
          </a:xfrm>
          <a:prstGeom prst="rect">
            <a:avLst/>
          </a:prstGeom>
          <a:noFill/>
        </p:spPr>
        <p:txBody>
          <a:bodyPr wrap="square" rtlCol="0">
            <a:spAutoFit/>
          </a:bodyPr>
          <a:lstStyle/>
          <a:p>
            <a:pPr algn="r"/>
            <a:r>
              <a:rPr lang="ru-RU" sz="2400" dirty="0" smtClean="0">
                <a:solidFill>
                  <a:srgbClr val="FF0000"/>
                </a:solidFill>
              </a:rPr>
              <a:t>Х-бор, У - кислород</a:t>
            </a:r>
            <a:endParaRPr lang="ru-RU" sz="2400" dirty="0">
              <a:solidFill>
                <a:srgbClr val="FF0000"/>
              </a:solidFill>
            </a:endParaRPr>
          </a:p>
        </p:txBody>
      </p:sp>
      <p:sp>
        <p:nvSpPr>
          <p:cNvPr id="7" name="TextBox 6"/>
          <p:cNvSpPr txBox="1"/>
          <p:nvPr/>
        </p:nvSpPr>
        <p:spPr>
          <a:xfrm>
            <a:off x="5508104" y="5877272"/>
            <a:ext cx="2880320" cy="461665"/>
          </a:xfrm>
          <a:prstGeom prst="rect">
            <a:avLst/>
          </a:prstGeom>
          <a:noFill/>
        </p:spPr>
        <p:txBody>
          <a:bodyPr wrap="square" rtlCol="0">
            <a:spAutoFit/>
          </a:bodyPr>
          <a:lstStyle/>
          <a:p>
            <a:pPr algn="r"/>
            <a:r>
              <a:rPr lang="ru-RU" sz="2400" dirty="0" smtClean="0">
                <a:solidFill>
                  <a:srgbClr val="FF0000"/>
                </a:solidFill>
              </a:rPr>
              <a:t>32, 5%</a:t>
            </a:r>
            <a:endParaRPr lang="ru-RU" sz="2400" dirty="0">
              <a:solidFill>
                <a:srgbClr val="FF0000"/>
              </a:solidFill>
            </a:endParaRPr>
          </a:p>
        </p:txBody>
      </p:sp>
    </p:spTree>
    <p:extLst>
      <p:ext uri="{BB962C8B-B14F-4D97-AF65-F5344CB8AC3E}">
        <p14:creationId xmlns:p14="http://schemas.microsoft.com/office/powerpoint/2010/main" val="276788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a:solidFill>
            <a:schemeClr val="accent3">
              <a:lumMod val="40000"/>
              <a:lumOff val="60000"/>
            </a:schemeClr>
          </a:solidFill>
          <a:ln>
            <a:solidFill>
              <a:schemeClr val="tx2">
                <a:lumMod val="75000"/>
              </a:schemeClr>
            </a:solidFill>
          </a:ln>
        </p:spPr>
        <p:txBody>
          <a:bodyPr>
            <a:normAutofit/>
          </a:bodyPr>
          <a:lstStyle/>
          <a:p>
            <a:r>
              <a:rPr lang="ru-RU" sz="3600" dirty="0" smtClean="0"/>
              <a:t>На дом</a:t>
            </a:r>
            <a:endParaRPr lang="ru-RU" sz="3600" dirty="0"/>
          </a:p>
        </p:txBody>
      </p:sp>
      <p:sp>
        <p:nvSpPr>
          <p:cNvPr id="3" name="Объект 2"/>
          <p:cNvSpPr>
            <a:spLocks noGrp="1"/>
          </p:cNvSpPr>
          <p:nvPr>
            <p:ph idx="1"/>
          </p:nvPr>
        </p:nvSpPr>
        <p:spPr>
          <a:xfrm>
            <a:off x="457200" y="1600200"/>
            <a:ext cx="8229600" cy="4853136"/>
          </a:xfrm>
          <a:solidFill>
            <a:schemeClr val="accent3">
              <a:lumMod val="40000"/>
              <a:lumOff val="60000"/>
            </a:schemeClr>
          </a:solidFill>
          <a:ln>
            <a:solidFill>
              <a:schemeClr val="tx2">
                <a:lumMod val="75000"/>
              </a:schemeClr>
            </a:solidFill>
          </a:ln>
        </p:spPr>
        <p:txBody>
          <a:bodyPr>
            <a:normAutofit fontScale="85000" lnSpcReduction="10000"/>
          </a:bodyPr>
          <a:lstStyle/>
          <a:p>
            <a:pPr marL="514350" indent="-514350">
              <a:buAutoNum type="arabicPeriod"/>
            </a:pPr>
            <a:r>
              <a:rPr lang="ru-RU" dirty="0" smtClean="0"/>
              <a:t>Предложите формулу вещества, в котором массовые доли углерода и водорода равны.</a:t>
            </a:r>
          </a:p>
          <a:p>
            <a:pPr marL="514350" indent="-514350">
              <a:buAutoNum type="arabicPeriod"/>
            </a:pPr>
            <a:endParaRPr lang="ru-RU" dirty="0" smtClean="0"/>
          </a:p>
          <a:p>
            <a:pPr marL="514350" indent="-514350">
              <a:buAutoNum type="arabicPeriod"/>
            </a:pPr>
            <a:r>
              <a:rPr lang="ru-RU" dirty="0" smtClean="0"/>
              <a:t>К 300 мл смеси аммиака с углеводородом добавили избыток кислорода и сожгли. После сгорания объём газов составил </a:t>
            </a:r>
            <a:r>
              <a:rPr lang="ru-RU" b="1" i="1" dirty="0" smtClean="0"/>
              <a:t>1250 мл</a:t>
            </a:r>
            <a:r>
              <a:rPr lang="ru-RU" dirty="0" smtClean="0"/>
              <a:t>, после конденсации воды – </a:t>
            </a:r>
            <a:r>
              <a:rPr lang="ru-RU" b="1" i="1" dirty="0" smtClean="0"/>
              <a:t>550 мл</a:t>
            </a:r>
            <a:r>
              <a:rPr lang="ru-RU" dirty="0" smtClean="0"/>
              <a:t>, после пропускания через щёлочь – </a:t>
            </a:r>
            <a:r>
              <a:rPr lang="ru-RU" b="1" i="1" dirty="0" smtClean="0"/>
              <a:t>250 м</a:t>
            </a:r>
            <a:r>
              <a:rPr lang="ru-RU" dirty="0" smtClean="0"/>
              <a:t>л, после пропускания над раскалённой медью – </a:t>
            </a:r>
            <a:r>
              <a:rPr lang="ru-RU" b="1" i="1" dirty="0" smtClean="0"/>
              <a:t>100 мл </a:t>
            </a:r>
            <a:r>
              <a:rPr lang="ru-RU" dirty="0" smtClean="0"/>
              <a:t>(все объёмы измерены при одинаковых условиях при 100 градусах). Определите формулу углеводорода.</a:t>
            </a:r>
            <a:endParaRPr lang="ru-RU" dirty="0"/>
          </a:p>
        </p:txBody>
      </p:sp>
    </p:spTree>
    <p:extLst>
      <p:ext uri="{BB962C8B-B14F-4D97-AF65-F5344CB8AC3E}">
        <p14:creationId xmlns:p14="http://schemas.microsoft.com/office/powerpoint/2010/main" val="2045563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29600" cy="5073427"/>
          </a:xfrm>
          <a:solidFill>
            <a:schemeClr val="tx2">
              <a:lumMod val="20000"/>
              <a:lumOff val="80000"/>
            </a:schemeClr>
          </a:solidFill>
          <a:ln>
            <a:solidFill>
              <a:schemeClr val="tx2"/>
            </a:solidFill>
          </a:ln>
        </p:spPr>
        <p:txBody>
          <a:bodyPr>
            <a:normAutofit/>
          </a:bodyPr>
          <a:lstStyle/>
          <a:p>
            <a:pPr marL="0" indent="0" algn="r">
              <a:buNone/>
            </a:pPr>
            <a:r>
              <a:rPr lang="ru-RU" sz="3600" b="1" dirty="0">
                <a:latin typeface="Comic Sans MS" pitchFamily="66" charset="0"/>
              </a:rPr>
              <a:t>Сильные умы именно и отличаются той внутренней силой, которая дает</a:t>
            </a:r>
            <a:br>
              <a:rPr lang="ru-RU" sz="3600" b="1" dirty="0">
                <a:latin typeface="Comic Sans MS" pitchFamily="66" charset="0"/>
              </a:rPr>
            </a:br>
            <a:r>
              <a:rPr lang="ru-RU" sz="3600" b="1" dirty="0">
                <a:latin typeface="Comic Sans MS" pitchFamily="66" charset="0"/>
              </a:rPr>
              <a:t>возможность не поддаваться готовым воззрениям и системам, а самим создавать свои.</a:t>
            </a:r>
            <a:br>
              <a:rPr lang="ru-RU" sz="3600" b="1" dirty="0">
                <a:latin typeface="Comic Sans MS" pitchFamily="66" charset="0"/>
              </a:rPr>
            </a:br>
            <a:endParaRPr lang="ru-RU" sz="3600" b="1" dirty="0" smtClean="0">
              <a:latin typeface="Comic Sans MS" pitchFamily="66" charset="0"/>
            </a:endParaRPr>
          </a:p>
          <a:p>
            <a:pPr marL="0" indent="0" algn="r">
              <a:buNone/>
            </a:pPr>
            <a:r>
              <a:rPr lang="ru-RU" sz="2800" b="1" dirty="0" smtClean="0">
                <a:latin typeface="Comic Sans MS" pitchFamily="66" charset="0"/>
              </a:rPr>
              <a:t>Н.А</a:t>
            </a:r>
            <a:r>
              <a:rPr lang="ru-RU" sz="2800" b="1" dirty="0">
                <a:latin typeface="Comic Sans MS" pitchFamily="66" charset="0"/>
              </a:rPr>
              <a:t>. Добролюбов</a:t>
            </a:r>
            <a:endParaRPr lang="ru-RU" sz="2800" dirty="0">
              <a:latin typeface="Comic Sans MS" pitchFamily="66" charset="0"/>
            </a:endParaRPr>
          </a:p>
        </p:txBody>
      </p:sp>
      <p:pic>
        <p:nvPicPr>
          <p:cNvPr id="5122" name="Picture 2" descr="http://www.thingshistory.com/wp-content/uploads/17.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5536" y="156337"/>
            <a:ext cx="8352928" cy="653720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5125" name="Picture 5" descr="http://www.runivers.ru/images/date/2010_march/18/s_428.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95536" y="156336"/>
            <a:ext cx="8321058" cy="653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0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wipe(down)">
                                      <p:cBhvr>
                                        <p:cTn id="1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909" y="0"/>
            <a:ext cx="9086182" cy="6858000"/>
          </a:xfrm>
          <a:prstGeom prst="rect">
            <a:avLst/>
          </a:prstGeom>
        </p:spPr>
      </p:pic>
      <p:pic>
        <p:nvPicPr>
          <p:cNvPr id="1026" name="Picture 2" descr="таблица по химии элементов">
            <a:hlinkClick r:id="rId4" tooltip="значение химии таблица"/>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6986"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97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2" y="102710"/>
            <a:ext cx="8854956" cy="6638658"/>
          </a:xfrm>
          <a:prstGeom prst="rect">
            <a:avLst/>
          </a:prstGeom>
        </p:spPr>
      </p:pic>
      <p:pic>
        <p:nvPicPr>
          <p:cNvPr id="2050" name="Picture 2" descr="таблица по химии элементов">
            <a:hlinkClick r:id="rId3" tooltip="таблица размеров бриллиантов"/>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3123"/>
            <a:ext cx="9144000" cy="681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24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9512" y="116632"/>
            <a:ext cx="8856984" cy="6671464"/>
          </a:xfrm>
        </p:spPr>
      </p:pic>
      <p:pic>
        <p:nvPicPr>
          <p:cNvPr id="3" name="Рисунок 2"/>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9512" y="116632"/>
            <a:ext cx="8856983" cy="6624736"/>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1" y="116632"/>
            <a:ext cx="8856983" cy="6624736"/>
          </a:xfrm>
          <a:prstGeom prst="rect">
            <a:avLst/>
          </a:prstGeom>
        </p:spPr>
      </p:pic>
    </p:spTree>
    <p:extLst>
      <p:ext uri="{BB962C8B-B14F-4D97-AF65-F5344CB8AC3E}">
        <p14:creationId xmlns:p14="http://schemas.microsoft.com/office/powerpoint/2010/main" val="309444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448" y="15668"/>
            <a:ext cx="5800078" cy="4525963"/>
          </a:xfrm>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b="5064"/>
          <a:stretch/>
        </p:blipFill>
        <p:spPr>
          <a:xfrm>
            <a:off x="0" y="0"/>
            <a:ext cx="9144001" cy="6858000"/>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398"/>
            <a:ext cx="6297289" cy="6845602"/>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649" y="24796"/>
            <a:ext cx="7740352" cy="6816682"/>
          </a:xfrm>
          <a:prstGeom prst="rect">
            <a:avLst/>
          </a:prstGeom>
        </p:spPr>
      </p:pic>
      <p:pic>
        <p:nvPicPr>
          <p:cNvPr id="7" name="Рисунок 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10373"/>
            <a:ext cx="8784976" cy="6851851"/>
          </a:xfrm>
          <a:prstGeom prst="rect">
            <a:avLst/>
          </a:prstGeom>
          <a:ln>
            <a:solidFill>
              <a:schemeClr val="tx2">
                <a:lumMod val="75000"/>
              </a:schemeClr>
            </a:solidFill>
          </a:ln>
        </p:spPr>
      </p:pic>
    </p:spTree>
    <p:extLst>
      <p:ext uri="{BB962C8B-B14F-4D97-AF65-F5344CB8AC3E}">
        <p14:creationId xmlns:p14="http://schemas.microsoft.com/office/powerpoint/2010/main" val="215306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3714" y="0"/>
            <a:ext cx="9110286" cy="6858000"/>
          </a:xfrm>
        </p:spPr>
      </p:pic>
      <p:pic>
        <p:nvPicPr>
          <p:cNvPr id="5" name="Рисунок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7504" y="12188"/>
            <a:ext cx="9036496" cy="6892100"/>
          </a:xfrm>
          <a:prstGeom prst="rect">
            <a:avLst/>
          </a:prstGeom>
        </p:spPr>
      </p:pic>
      <p:pic>
        <p:nvPicPr>
          <p:cNvPr id="3" name="Рисунок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0" y="14001"/>
            <a:ext cx="9144000" cy="6843999"/>
          </a:xfrm>
          <a:prstGeom prst="rect">
            <a:avLst/>
          </a:prstGeom>
        </p:spPr>
      </p:pic>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16060"/>
            <a:ext cx="9144000" cy="6888227"/>
          </a:xfrm>
          <a:prstGeom prst="rect">
            <a:avLst/>
          </a:prstGeom>
        </p:spPr>
      </p:pic>
    </p:spTree>
    <p:extLst>
      <p:ext uri="{BB962C8B-B14F-4D97-AF65-F5344CB8AC3E}">
        <p14:creationId xmlns:p14="http://schemas.microsoft.com/office/powerpoint/2010/main" val="378400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36"/>
            <a:ext cx="9144000" cy="6873930"/>
          </a:xfrm>
        </p:spPr>
      </p:pic>
      <p:pic>
        <p:nvPicPr>
          <p:cNvPr id="5" name="Рисунок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33534"/>
            <a:ext cx="9144000" cy="6925068"/>
          </a:xfrm>
          <a:prstGeom prst="rect">
            <a:avLst/>
          </a:prstGeom>
        </p:spPr>
      </p:pic>
    </p:spTree>
    <p:extLst>
      <p:ext uri="{BB962C8B-B14F-4D97-AF65-F5344CB8AC3E}">
        <p14:creationId xmlns:p14="http://schemas.microsoft.com/office/powerpoint/2010/main" val="25904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2148</TotalTime>
  <Words>881</Words>
  <Application>Microsoft Office PowerPoint</Application>
  <PresentationFormat>Экран (4:3)</PresentationFormat>
  <Paragraphs>81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Секреты таблицы элементов Весенняя сессия. Г.Нягань. 2013 год. Преподаватель Ким Н.В.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Особенности строения таблицы</vt:lpstr>
      <vt:lpstr>Строение атома</vt:lpstr>
      <vt:lpstr>Потренируемся</vt:lpstr>
      <vt:lpstr>Презентация PowerPoint</vt:lpstr>
      <vt:lpstr>Потренируемся</vt:lpstr>
      <vt:lpstr>Пробуем ещё</vt:lpstr>
      <vt:lpstr>А так</vt:lpstr>
      <vt:lpstr>Презентация PowerPoint</vt:lpstr>
      <vt:lpstr>Самостоятельно</vt:lpstr>
      <vt:lpstr>На дом</vt:lpstr>
    </vt:vector>
  </TitlesOfParts>
  <Company>Kraftway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Секреты таблицы элементов</dc:title>
  <dc:creator>Игорь</dc:creator>
  <cp:lastModifiedBy>Игорь</cp:lastModifiedBy>
  <cp:revision>28</cp:revision>
  <dcterms:created xsi:type="dcterms:W3CDTF">2013-03-25T16:15:03Z</dcterms:created>
  <dcterms:modified xsi:type="dcterms:W3CDTF">2013-04-14T16:54:45Z</dcterms:modified>
</cp:coreProperties>
</file>