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DA03AB-CED0-40E7-8A2E-182C9CDCBBBE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77EDF6-8563-4106-A6AD-A26912F6F1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725145"/>
            <a:ext cx="8458200" cy="1350642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cap="none" dirty="0" smtClean="0">
                <a:solidFill>
                  <a:schemeClr val="tx1"/>
                </a:solidFill>
              </a:rPr>
              <a:t>Урок закрепления знаний и навыков</a:t>
            </a:r>
            <a:br>
              <a:rPr lang="ru-RU" sz="2400" cap="none" dirty="0" smtClean="0">
                <a:solidFill>
                  <a:schemeClr val="tx1"/>
                </a:solidFill>
              </a:rPr>
            </a:br>
            <a:r>
              <a:rPr lang="ru-RU" sz="2400" cap="none" dirty="0" smtClean="0">
                <a:solidFill>
                  <a:schemeClr val="tx1"/>
                </a:solidFill>
              </a:rPr>
              <a:t>в 8 классе</a:t>
            </a:r>
            <a:br>
              <a:rPr lang="ru-RU" sz="2400" cap="none" dirty="0" smtClean="0">
                <a:solidFill>
                  <a:schemeClr val="tx1"/>
                </a:solidFill>
              </a:rPr>
            </a:br>
            <a:r>
              <a:rPr lang="ru-RU" sz="2400" cap="none" dirty="0" smtClean="0">
                <a:solidFill>
                  <a:schemeClr val="tx1"/>
                </a:solidFill>
              </a:rPr>
              <a:t>Учитель Ким Н.В.</a:t>
            </a:r>
            <a:endParaRPr lang="ru-RU" sz="2400" cap="none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412776"/>
            <a:ext cx="8458200" cy="2160240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Расчёты массовых долей элементов по формулам</a:t>
            </a:r>
            <a:endParaRPr lang="ru-RU" sz="5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383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Задания для усвоения пройденного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Определите массовую долю элемента </a:t>
            </a:r>
            <a:r>
              <a:rPr lang="ru-RU" b="1" i="1" dirty="0" err="1">
                <a:solidFill>
                  <a:schemeClr val="tx1"/>
                </a:solidFill>
              </a:rPr>
              <a:t>Fe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sz="6000" dirty="0" smtClean="0">
                <a:solidFill>
                  <a:schemeClr val="tx1"/>
                </a:solidFill>
              </a:rPr>
              <a:t>Fe</a:t>
            </a:r>
            <a:r>
              <a:rPr lang="ru-RU" sz="6000" baseline="-25000" dirty="0" smtClean="0">
                <a:solidFill>
                  <a:schemeClr val="tx1"/>
                </a:solidFill>
              </a:rPr>
              <a:t>3</a:t>
            </a:r>
            <a:r>
              <a:rPr lang="ru-RU" sz="6000" dirty="0" smtClean="0">
                <a:solidFill>
                  <a:schemeClr val="tx1"/>
                </a:solidFill>
              </a:rPr>
              <a:t>O</a:t>
            </a:r>
            <a:r>
              <a:rPr lang="ru-RU" sz="6000" baseline="-25000" dirty="0" smtClean="0">
                <a:solidFill>
                  <a:schemeClr val="tx1"/>
                </a:solidFill>
              </a:rPr>
              <a:t>4</a:t>
            </a:r>
            <a:r>
              <a:rPr lang="ru-RU" sz="6000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Определите </a:t>
            </a:r>
            <a:r>
              <a:rPr lang="ru-RU" dirty="0">
                <a:solidFill>
                  <a:schemeClr val="tx1"/>
                </a:solidFill>
              </a:rPr>
              <a:t>массовую долю </a:t>
            </a:r>
            <a:r>
              <a:rPr lang="ru-RU" dirty="0" smtClean="0">
                <a:solidFill>
                  <a:schemeClr val="tx1"/>
                </a:solidFill>
              </a:rPr>
              <a:t>элемента </a:t>
            </a:r>
            <a:r>
              <a:rPr lang="en-US" b="1" i="1" dirty="0" smtClean="0">
                <a:solidFill>
                  <a:schemeClr val="tx1"/>
                </a:solidFill>
              </a:rPr>
              <a:t>Ca</a:t>
            </a:r>
            <a:r>
              <a:rPr lang="ru-RU" dirty="0" smtClean="0">
                <a:solidFill>
                  <a:schemeClr val="tx1"/>
                </a:solidFill>
              </a:rPr>
              <a:t> в  </a:t>
            </a:r>
            <a:r>
              <a:rPr lang="en-US" sz="6600" dirty="0" smtClean="0">
                <a:solidFill>
                  <a:schemeClr val="tx1"/>
                </a:solidFill>
              </a:rPr>
              <a:t>Ca(ClO</a:t>
            </a:r>
            <a:r>
              <a:rPr lang="en-US" sz="6600" baseline="-25000" dirty="0" smtClean="0">
                <a:solidFill>
                  <a:schemeClr val="tx1"/>
                </a:solidFill>
              </a:rPr>
              <a:t>4</a:t>
            </a:r>
            <a:r>
              <a:rPr lang="en-US" sz="6600" dirty="0" smtClean="0">
                <a:solidFill>
                  <a:schemeClr val="tx1"/>
                </a:solidFill>
              </a:rPr>
              <a:t>)</a:t>
            </a:r>
            <a:r>
              <a:rPr lang="en-US" sz="6600" baseline="-25000" dirty="0" smtClean="0">
                <a:solidFill>
                  <a:schemeClr val="tx1"/>
                </a:solidFill>
              </a:rPr>
              <a:t>2</a:t>
            </a:r>
            <a:r>
              <a:rPr lang="ru-RU" sz="660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17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Задания для усвоения пройденного материала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Определить </a:t>
            </a:r>
            <a:r>
              <a:rPr lang="ru-RU" sz="3800" dirty="0">
                <a:solidFill>
                  <a:schemeClr val="tx1"/>
                </a:solidFill>
              </a:rPr>
              <a:t>массовую долю элемента </a:t>
            </a:r>
            <a:r>
              <a:rPr lang="ru-RU" sz="3800" b="1" i="1" dirty="0">
                <a:solidFill>
                  <a:schemeClr val="tx1"/>
                </a:solidFill>
              </a:rPr>
              <a:t>S</a:t>
            </a:r>
            <a:r>
              <a:rPr lang="ru-RU" sz="3800" dirty="0">
                <a:solidFill>
                  <a:schemeClr val="tx1"/>
                </a:solidFill>
              </a:rPr>
              <a:t> в </a:t>
            </a:r>
            <a:r>
              <a:rPr lang="ru-RU" sz="5400" dirty="0">
                <a:solidFill>
                  <a:schemeClr val="tx1"/>
                </a:solidFill>
              </a:rPr>
              <a:t>H</a:t>
            </a:r>
            <a:r>
              <a:rPr lang="ru-RU" sz="5400" baseline="-25000" dirty="0">
                <a:solidFill>
                  <a:schemeClr val="tx1"/>
                </a:solidFill>
              </a:rPr>
              <a:t>2</a:t>
            </a:r>
            <a:r>
              <a:rPr lang="ru-RU" sz="5400" dirty="0">
                <a:solidFill>
                  <a:schemeClr val="tx1"/>
                </a:solidFill>
              </a:rPr>
              <a:t>SO</a:t>
            </a:r>
            <a:r>
              <a:rPr lang="ru-RU" sz="5400" baseline="-25000" dirty="0">
                <a:solidFill>
                  <a:schemeClr val="tx1"/>
                </a:solidFill>
              </a:rPr>
              <a:t>4</a:t>
            </a:r>
            <a:r>
              <a:rPr lang="ru-RU" sz="5400" dirty="0">
                <a:solidFill>
                  <a:schemeClr val="tx1"/>
                </a:solidFill>
              </a:rPr>
              <a:t>.</a:t>
            </a:r>
            <a:endParaRPr lang="ru-RU" sz="3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Определить </a:t>
            </a:r>
            <a:r>
              <a:rPr lang="ru-RU" sz="3800" dirty="0">
                <a:solidFill>
                  <a:schemeClr val="tx1"/>
                </a:solidFill>
              </a:rPr>
              <a:t>массовую долю элемента </a:t>
            </a:r>
            <a:r>
              <a:rPr lang="ru-RU" sz="3800" b="1" i="1" dirty="0">
                <a:solidFill>
                  <a:schemeClr val="tx1"/>
                </a:solidFill>
              </a:rPr>
              <a:t>О</a:t>
            </a:r>
            <a:r>
              <a:rPr lang="ru-RU" sz="3800" dirty="0">
                <a:solidFill>
                  <a:schemeClr val="tx1"/>
                </a:solidFill>
              </a:rPr>
              <a:t> в </a:t>
            </a:r>
            <a:r>
              <a:rPr lang="ru-RU" sz="5200" dirty="0" err="1">
                <a:solidFill>
                  <a:schemeClr val="tx1"/>
                </a:solidFill>
              </a:rPr>
              <a:t>Fe</a:t>
            </a:r>
            <a:r>
              <a:rPr lang="ru-RU" sz="5200" dirty="0">
                <a:solidFill>
                  <a:schemeClr val="tx1"/>
                </a:solidFill>
              </a:rPr>
              <a:t>(OH)</a:t>
            </a:r>
            <a:r>
              <a:rPr lang="ru-RU" sz="5200" baseline="-25000" dirty="0">
                <a:solidFill>
                  <a:schemeClr val="tx1"/>
                </a:solidFill>
              </a:rPr>
              <a:t>3</a:t>
            </a:r>
            <a:r>
              <a:rPr lang="ru-RU" sz="3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sz="3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800" dirty="0" smtClean="0">
                <a:solidFill>
                  <a:schemeClr val="tx1"/>
                </a:solidFill>
              </a:rPr>
              <a:t>Определите </a:t>
            </a:r>
            <a:r>
              <a:rPr lang="ru-RU" sz="3800" dirty="0">
                <a:solidFill>
                  <a:schemeClr val="tx1"/>
                </a:solidFill>
              </a:rPr>
              <a:t>массовую долю элемента </a:t>
            </a:r>
            <a:r>
              <a:rPr lang="ru-RU" sz="3800" b="1" i="1" dirty="0" err="1">
                <a:solidFill>
                  <a:schemeClr val="tx1"/>
                </a:solidFill>
              </a:rPr>
              <a:t>Al</a:t>
            </a:r>
            <a:r>
              <a:rPr lang="ru-RU" sz="3800" dirty="0">
                <a:solidFill>
                  <a:schemeClr val="tx1"/>
                </a:solidFill>
              </a:rPr>
              <a:t> в </a:t>
            </a:r>
            <a:r>
              <a:rPr lang="ru-RU" sz="5200" dirty="0">
                <a:solidFill>
                  <a:schemeClr val="tx1"/>
                </a:solidFill>
              </a:rPr>
              <a:t>Al</a:t>
            </a:r>
            <a:r>
              <a:rPr lang="ru-RU" sz="5200" baseline="-25000" dirty="0">
                <a:solidFill>
                  <a:schemeClr val="tx1"/>
                </a:solidFill>
              </a:rPr>
              <a:t>2</a:t>
            </a:r>
            <a:r>
              <a:rPr lang="ru-RU" sz="5200" dirty="0">
                <a:solidFill>
                  <a:schemeClr val="tx1"/>
                </a:solidFill>
              </a:rPr>
              <a:t>(SO</a:t>
            </a:r>
            <a:r>
              <a:rPr lang="ru-RU" sz="5200" baseline="-25000" dirty="0">
                <a:solidFill>
                  <a:schemeClr val="tx1"/>
                </a:solidFill>
              </a:rPr>
              <a:t>4</a:t>
            </a:r>
            <a:r>
              <a:rPr lang="ru-RU" sz="5200" dirty="0">
                <a:solidFill>
                  <a:schemeClr val="tx1"/>
                </a:solidFill>
              </a:rPr>
              <a:t>)</a:t>
            </a:r>
            <a:r>
              <a:rPr lang="ru-RU" sz="5200" baseline="-25000" dirty="0">
                <a:solidFill>
                  <a:schemeClr val="tx1"/>
                </a:solidFill>
              </a:rPr>
              <a:t>3</a:t>
            </a:r>
            <a:r>
              <a:rPr lang="ru-RU" sz="5200" dirty="0">
                <a:solidFill>
                  <a:schemeClr val="tx1"/>
                </a:solidFill>
              </a:rPr>
              <a:t>.</a:t>
            </a:r>
            <a:endParaRPr lang="ru-RU" sz="3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2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Решаем тест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Правильный ответ в каждом задании единственный.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Решите задание – пример, определив долю указанного  элемента.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Выберите ответ, совпадающий с вашим расчётом.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Запишите только выбранный вами номер ответа на лист 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3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264696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1</a:t>
            </a:r>
            <a:r>
              <a:rPr lang="ru-RU" sz="3600" dirty="0">
                <a:solidFill>
                  <a:schemeClr val="tx1"/>
                </a:solidFill>
              </a:rPr>
              <a:t>. Массовая доля </a:t>
            </a:r>
            <a:r>
              <a:rPr lang="ru-RU" sz="3600" b="1" i="1" dirty="0">
                <a:solidFill>
                  <a:schemeClr val="tx1"/>
                </a:solidFill>
              </a:rPr>
              <a:t>кислорода</a:t>
            </a:r>
            <a:r>
              <a:rPr lang="ru-RU" sz="3600" dirty="0">
                <a:solidFill>
                  <a:schemeClr val="tx1"/>
                </a:solidFill>
              </a:rPr>
              <a:t> в оксиде фосфора </a:t>
            </a:r>
            <a:r>
              <a:rPr lang="ru-RU" sz="3600" dirty="0" smtClean="0">
                <a:solidFill>
                  <a:schemeClr val="tx1"/>
                </a:solidFill>
              </a:rPr>
              <a:t> - </a:t>
            </a:r>
            <a:r>
              <a:rPr lang="ru-RU" sz="4700" b="1" dirty="0" smtClean="0">
                <a:solidFill>
                  <a:schemeClr val="tx1"/>
                </a:solidFill>
              </a:rPr>
              <a:t>Р</a:t>
            </a:r>
            <a:r>
              <a:rPr lang="ru-RU" sz="47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4700" b="1" dirty="0" smtClean="0">
                <a:solidFill>
                  <a:schemeClr val="tx1"/>
                </a:solidFill>
              </a:rPr>
              <a:t>О</a:t>
            </a:r>
            <a:r>
              <a:rPr lang="ru-RU" sz="4700" b="1" baseline="-25000" dirty="0" smtClean="0">
                <a:solidFill>
                  <a:schemeClr val="tx1"/>
                </a:solidFill>
              </a:rPr>
              <a:t>5</a:t>
            </a:r>
            <a:r>
              <a:rPr lang="ru-RU" sz="3600" baseline="-25000" dirty="0" smtClean="0">
                <a:solidFill>
                  <a:schemeClr val="tx1"/>
                </a:solidFill>
              </a:rPr>
              <a:t>  </a:t>
            </a:r>
            <a:r>
              <a:rPr lang="ru-RU" sz="3600" dirty="0" smtClean="0">
                <a:solidFill>
                  <a:schemeClr val="tx1"/>
                </a:solidFill>
              </a:rPr>
              <a:t>равна</a:t>
            </a:r>
            <a:endParaRPr lang="ru-RU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1) 56%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2) 23%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3) 67%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4) 44%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 2. </a:t>
            </a:r>
            <a:r>
              <a:rPr lang="ru-RU" sz="3600" dirty="0">
                <a:solidFill>
                  <a:schemeClr val="tx1"/>
                </a:solidFill>
              </a:rPr>
              <a:t>Массовая доля </a:t>
            </a:r>
            <a:r>
              <a:rPr lang="ru-RU" sz="3600" b="1" i="1" dirty="0">
                <a:solidFill>
                  <a:schemeClr val="tx1"/>
                </a:solidFill>
              </a:rPr>
              <a:t>кальция</a:t>
            </a:r>
            <a:r>
              <a:rPr lang="ru-RU" sz="3600" dirty="0">
                <a:solidFill>
                  <a:schemeClr val="tx1"/>
                </a:solidFill>
              </a:rPr>
              <a:t> в карбонате </a:t>
            </a:r>
            <a:r>
              <a:rPr lang="ru-RU" sz="3600" dirty="0" smtClean="0">
                <a:solidFill>
                  <a:schemeClr val="tx1"/>
                </a:solidFill>
              </a:rPr>
              <a:t>кальция -  </a:t>
            </a:r>
            <a:r>
              <a:rPr lang="en-US" sz="4200" b="1" dirty="0" smtClean="0">
                <a:solidFill>
                  <a:schemeClr val="tx1"/>
                </a:solidFill>
              </a:rPr>
              <a:t>CaCO</a:t>
            </a:r>
            <a:r>
              <a:rPr lang="en-US" sz="4200" b="1" baseline="-25000" dirty="0" smtClean="0">
                <a:solidFill>
                  <a:schemeClr val="tx1"/>
                </a:solidFill>
              </a:rPr>
              <a:t>3</a:t>
            </a:r>
            <a:r>
              <a:rPr lang="ru-RU" sz="3600" baseline="-25000" dirty="0" smtClean="0">
                <a:solidFill>
                  <a:schemeClr val="tx1"/>
                </a:solidFill>
              </a:rPr>
              <a:t>    </a:t>
            </a:r>
            <a:r>
              <a:rPr lang="ru-RU" sz="3600" dirty="0" smtClean="0">
                <a:solidFill>
                  <a:schemeClr val="tx1"/>
                </a:solidFill>
              </a:rPr>
              <a:t>равна</a:t>
            </a:r>
            <a:endParaRPr lang="ru-RU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1) 50%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2) 80%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3) 40%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4) 20%</a:t>
            </a:r>
          </a:p>
          <a:p>
            <a:pPr marL="0" indent="0">
              <a:buNone/>
            </a:pP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3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08712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tx1"/>
                </a:solidFill>
              </a:rPr>
              <a:t>3. </a:t>
            </a:r>
            <a:r>
              <a:rPr lang="ru-RU" sz="3300" dirty="0">
                <a:solidFill>
                  <a:schemeClr val="tx1"/>
                </a:solidFill>
              </a:rPr>
              <a:t>Массовая доля </a:t>
            </a:r>
            <a:r>
              <a:rPr lang="ru-RU" sz="3300" b="1" i="1" dirty="0">
                <a:solidFill>
                  <a:schemeClr val="tx1"/>
                </a:solidFill>
              </a:rPr>
              <a:t>фосфора</a:t>
            </a:r>
            <a:r>
              <a:rPr lang="ru-RU" sz="3300" dirty="0">
                <a:solidFill>
                  <a:schemeClr val="tx1"/>
                </a:solidFill>
              </a:rPr>
              <a:t> в фосфорной </a:t>
            </a:r>
            <a:r>
              <a:rPr lang="ru-RU" sz="3300" dirty="0" smtClean="0">
                <a:solidFill>
                  <a:schemeClr val="tx1"/>
                </a:solidFill>
              </a:rPr>
              <a:t>кислоте - </a:t>
            </a:r>
            <a:r>
              <a:rPr lang="en-US" sz="4300" b="1" dirty="0" smtClean="0">
                <a:solidFill>
                  <a:schemeClr val="tx1"/>
                </a:solidFill>
              </a:rPr>
              <a:t>H</a:t>
            </a:r>
            <a:r>
              <a:rPr lang="en-US" sz="43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4300" b="1" dirty="0" smtClean="0">
                <a:solidFill>
                  <a:schemeClr val="tx1"/>
                </a:solidFill>
              </a:rPr>
              <a:t>PO</a:t>
            </a:r>
            <a:r>
              <a:rPr lang="en-US" sz="4300" b="1" baseline="-25000" dirty="0" smtClean="0">
                <a:solidFill>
                  <a:schemeClr val="tx1"/>
                </a:solidFill>
              </a:rPr>
              <a:t>4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>
                <a:solidFill>
                  <a:schemeClr val="tx1"/>
                </a:solidFill>
              </a:rPr>
              <a:t>равна</a:t>
            </a:r>
          </a:p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</a:rPr>
              <a:t>1) 65%</a:t>
            </a:r>
          </a:p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</a:rPr>
              <a:t>2) 16%</a:t>
            </a:r>
          </a:p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</a:rPr>
              <a:t>3) 30%</a:t>
            </a:r>
          </a:p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</a:rPr>
              <a:t>4) 32%</a:t>
            </a:r>
          </a:p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tx1"/>
                </a:solidFill>
              </a:rPr>
              <a:t>4. </a:t>
            </a:r>
            <a:r>
              <a:rPr lang="ru-RU" sz="3300" dirty="0">
                <a:solidFill>
                  <a:schemeClr val="tx1"/>
                </a:solidFill>
              </a:rPr>
              <a:t>Массовая доля </a:t>
            </a:r>
            <a:r>
              <a:rPr lang="ru-RU" sz="3300" b="1" i="1" dirty="0">
                <a:solidFill>
                  <a:schemeClr val="tx1"/>
                </a:solidFill>
              </a:rPr>
              <a:t>серы</a:t>
            </a:r>
            <a:r>
              <a:rPr lang="ru-RU" sz="3300" dirty="0">
                <a:solidFill>
                  <a:schemeClr val="tx1"/>
                </a:solidFill>
              </a:rPr>
              <a:t> в сульфате </a:t>
            </a:r>
            <a:r>
              <a:rPr lang="ru-RU" sz="3300" dirty="0" smtClean="0">
                <a:solidFill>
                  <a:schemeClr val="tx1"/>
                </a:solidFill>
              </a:rPr>
              <a:t>алюминия -  </a:t>
            </a:r>
            <a:r>
              <a:rPr lang="en-US" sz="4300" b="1" dirty="0">
                <a:solidFill>
                  <a:schemeClr val="tx1"/>
                </a:solidFill>
              </a:rPr>
              <a:t>Al</a:t>
            </a:r>
            <a:r>
              <a:rPr lang="en-US" sz="4300" b="1" baseline="-25000" dirty="0">
                <a:solidFill>
                  <a:schemeClr val="tx1"/>
                </a:solidFill>
              </a:rPr>
              <a:t>2</a:t>
            </a:r>
            <a:r>
              <a:rPr lang="en-US" sz="4300" b="1" dirty="0">
                <a:solidFill>
                  <a:schemeClr val="tx1"/>
                </a:solidFill>
              </a:rPr>
              <a:t>(SO</a:t>
            </a:r>
            <a:r>
              <a:rPr lang="en-US" sz="4300" b="1" baseline="-25000" dirty="0">
                <a:solidFill>
                  <a:schemeClr val="tx1"/>
                </a:solidFill>
              </a:rPr>
              <a:t>4</a:t>
            </a:r>
            <a:r>
              <a:rPr lang="en-US" sz="4300" b="1" dirty="0">
                <a:solidFill>
                  <a:schemeClr val="tx1"/>
                </a:solidFill>
              </a:rPr>
              <a:t>)</a:t>
            </a:r>
            <a:r>
              <a:rPr lang="en-US" sz="4300" b="1" baseline="-25000" dirty="0">
                <a:solidFill>
                  <a:schemeClr val="tx1"/>
                </a:solidFill>
              </a:rPr>
              <a:t>3</a:t>
            </a:r>
            <a:r>
              <a:rPr lang="ru-RU" sz="3300" dirty="0" smtClean="0">
                <a:solidFill>
                  <a:schemeClr val="tx1"/>
                </a:solidFill>
              </a:rPr>
              <a:t>равна</a:t>
            </a:r>
            <a:endParaRPr lang="ru-RU" sz="3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</a:rPr>
              <a:t>1) 84%</a:t>
            </a:r>
          </a:p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</a:rPr>
              <a:t>2) 56%</a:t>
            </a:r>
          </a:p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</a:rPr>
              <a:t>3) 28%</a:t>
            </a:r>
          </a:p>
          <a:p>
            <a:pPr marL="0" indent="0">
              <a:buNone/>
            </a:pPr>
            <a:r>
              <a:rPr lang="ru-RU" sz="3300" dirty="0">
                <a:solidFill>
                  <a:schemeClr val="tx1"/>
                </a:solidFill>
              </a:rPr>
              <a:t>4) 42</a:t>
            </a:r>
            <a:r>
              <a:rPr lang="ru-RU" sz="3300" dirty="0" smtClean="0">
                <a:solidFill>
                  <a:schemeClr val="tx1"/>
                </a:solidFill>
              </a:rPr>
              <a:t>%</a:t>
            </a:r>
            <a:r>
              <a:rPr lang="ru-RU" sz="33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30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120680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Массовая доля </a:t>
            </a:r>
            <a:r>
              <a:rPr lang="ru-RU" i="1" dirty="0" smtClean="0">
                <a:solidFill>
                  <a:schemeClr val="tx1"/>
                </a:solidFill>
              </a:rPr>
              <a:t>азота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азотной кислоте - </a:t>
            </a:r>
            <a:r>
              <a:rPr lang="en-US" sz="4400" b="1" dirty="0" smtClean="0">
                <a:solidFill>
                  <a:schemeClr val="tx1"/>
                </a:solidFill>
              </a:rPr>
              <a:t>HNO</a:t>
            </a:r>
            <a:r>
              <a:rPr lang="en-US" sz="4400" b="1" baseline="-25000" dirty="0" smtClean="0">
                <a:solidFill>
                  <a:schemeClr val="tx1"/>
                </a:solidFill>
              </a:rPr>
              <a:t>3 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равна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1) </a:t>
            </a:r>
            <a:r>
              <a:rPr lang="ru-RU" dirty="0" smtClean="0">
                <a:solidFill>
                  <a:schemeClr val="tx1"/>
                </a:solidFill>
              </a:rPr>
              <a:t>82%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2) </a:t>
            </a:r>
            <a:r>
              <a:rPr lang="ru-RU" dirty="0" smtClean="0">
                <a:solidFill>
                  <a:schemeClr val="tx1"/>
                </a:solidFill>
              </a:rPr>
              <a:t>52%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3) </a:t>
            </a:r>
            <a:r>
              <a:rPr lang="ru-RU" dirty="0" smtClean="0">
                <a:solidFill>
                  <a:schemeClr val="tx1"/>
                </a:solidFill>
              </a:rPr>
              <a:t>22%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4) 42%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56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92088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760640"/>
          </a:xfr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№1: (</a:t>
            </a:r>
            <a:r>
              <a:rPr lang="ru-RU" sz="2800" b="1" dirty="0" smtClean="0">
                <a:solidFill>
                  <a:srgbClr val="C00000"/>
                </a:solidFill>
              </a:rPr>
              <a:t>1</a:t>
            </a:r>
            <a:r>
              <a:rPr lang="ru-RU" sz="2400" dirty="0" smtClean="0">
                <a:solidFill>
                  <a:schemeClr val="tx1"/>
                </a:solidFill>
              </a:rPr>
              <a:t>), </a:t>
            </a:r>
            <a:r>
              <a:rPr lang="ru-RU" sz="2400" dirty="0">
                <a:solidFill>
                  <a:schemeClr val="tx1"/>
                </a:solidFill>
              </a:rPr>
              <a:t>т.к. </a:t>
            </a:r>
            <a:r>
              <a:rPr lang="en-US" sz="2400" dirty="0" err="1">
                <a:solidFill>
                  <a:schemeClr val="tx1"/>
                </a:solidFill>
              </a:rPr>
              <a:t>M</a:t>
            </a:r>
            <a:r>
              <a:rPr lang="en-US" sz="2400" baseline="-25000" dirty="0" err="1">
                <a:solidFill>
                  <a:schemeClr val="tx1"/>
                </a:solidFill>
              </a:rPr>
              <a:t>r</a:t>
            </a:r>
            <a:r>
              <a:rPr lang="en-US" sz="2400" dirty="0">
                <a:solidFill>
                  <a:schemeClr val="tx1"/>
                </a:solidFill>
              </a:rPr>
              <a:t>(P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baseline="-25000" dirty="0">
                <a:solidFill>
                  <a:schemeClr val="tx1"/>
                </a:solidFill>
              </a:rPr>
              <a:t>5</a:t>
            </a:r>
            <a:r>
              <a:rPr lang="en-US" sz="2400" dirty="0">
                <a:solidFill>
                  <a:schemeClr val="tx1"/>
                </a:solidFill>
              </a:rPr>
              <a:t>) = </a:t>
            </a:r>
            <a:r>
              <a:rPr lang="en-US" sz="2400" dirty="0" smtClean="0">
                <a:solidFill>
                  <a:schemeClr val="tx1"/>
                </a:solidFill>
              </a:rPr>
              <a:t>142</a:t>
            </a:r>
            <a:r>
              <a:rPr lang="en-US" sz="2400" dirty="0">
                <a:solidFill>
                  <a:schemeClr val="tx1"/>
                </a:solidFill>
              </a:rPr>
              <a:t>  </a:t>
            </a:r>
            <a:r>
              <a:rPr lang="ru-RU" sz="2400" dirty="0">
                <a:solidFill>
                  <a:schemeClr val="tx1"/>
                </a:solidFill>
              </a:rPr>
              <a:t>и </a:t>
            </a:r>
            <a:r>
              <a:rPr lang="ru-RU" sz="2400" dirty="0" smtClean="0">
                <a:solidFill>
                  <a:schemeClr val="tx1"/>
                </a:solidFill>
              </a:rPr>
              <a:t>доля </a:t>
            </a:r>
            <a:r>
              <a:rPr lang="ru-RU" sz="2400" dirty="0">
                <a:solidFill>
                  <a:schemeClr val="tx1"/>
                </a:solidFill>
              </a:rPr>
              <a:t>кислорода </a:t>
            </a:r>
            <a:r>
              <a:rPr lang="en-US" sz="2400" dirty="0">
                <a:solidFill>
                  <a:schemeClr val="tx1"/>
                </a:solidFill>
              </a:rPr>
              <a:t>w (O) = 80/142 * 100% = </a:t>
            </a:r>
            <a:r>
              <a:rPr lang="en-US" sz="2400" b="1" dirty="0">
                <a:solidFill>
                  <a:srgbClr val="C00000"/>
                </a:solidFill>
              </a:rPr>
              <a:t>56</a:t>
            </a:r>
            <a:r>
              <a:rPr lang="en-US" sz="2400" b="1" dirty="0" smtClean="0">
                <a:solidFill>
                  <a:srgbClr val="C00000"/>
                </a:solidFill>
              </a:rPr>
              <a:t>%</a:t>
            </a:r>
            <a:r>
              <a:rPr lang="ru-RU" sz="2400" b="1" dirty="0" smtClean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№2: (</a:t>
            </a: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r>
              <a:rPr lang="ru-RU" sz="2400" b="1" dirty="0" smtClean="0">
                <a:solidFill>
                  <a:schemeClr val="tx1"/>
                </a:solidFill>
              </a:rPr>
              <a:t>)</a:t>
            </a:r>
            <a:r>
              <a:rPr lang="ru-RU" sz="2400" dirty="0" smtClean="0"/>
              <a:t>, </a:t>
            </a:r>
            <a:r>
              <a:rPr lang="ru-RU" sz="2400" dirty="0">
                <a:solidFill>
                  <a:schemeClr val="tx1"/>
                </a:solidFill>
              </a:rPr>
              <a:t>т.к. </a:t>
            </a:r>
            <a:r>
              <a:rPr lang="en-US" sz="2400" dirty="0" err="1">
                <a:solidFill>
                  <a:schemeClr val="tx1"/>
                </a:solidFill>
              </a:rPr>
              <a:t>M</a:t>
            </a:r>
            <a:r>
              <a:rPr lang="en-US" sz="2400" baseline="-25000" dirty="0" err="1">
                <a:solidFill>
                  <a:schemeClr val="tx1"/>
                </a:solidFill>
              </a:rPr>
              <a:t>r</a:t>
            </a:r>
            <a:r>
              <a:rPr lang="en-US" sz="2400" dirty="0">
                <a:solidFill>
                  <a:schemeClr val="tx1"/>
                </a:solidFill>
              </a:rPr>
              <a:t>(CaCO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) = </a:t>
            </a:r>
            <a:r>
              <a:rPr lang="en-US" sz="2400" dirty="0" smtClean="0">
                <a:solidFill>
                  <a:schemeClr val="tx1"/>
                </a:solidFill>
              </a:rPr>
              <a:t>100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w(Ca</a:t>
            </a:r>
            <a:r>
              <a:rPr lang="en-US" sz="2400" dirty="0">
                <a:solidFill>
                  <a:schemeClr val="tx1"/>
                </a:solidFill>
              </a:rPr>
              <a:t>) = 40/100 *100% = </a:t>
            </a:r>
            <a:r>
              <a:rPr lang="en-US" sz="2400" b="1" dirty="0">
                <a:solidFill>
                  <a:srgbClr val="C00000"/>
                </a:solidFill>
              </a:rPr>
              <a:t>40</a:t>
            </a:r>
            <a:r>
              <a:rPr lang="en-US" sz="2400" b="1" dirty="0" smtClean="0">
                <a:solidFill>
                  <a:srgbClr val="C00000"/>
                </a:solidFill>
              </a:rPr>
              <a:t>%</a:t>
            </a:r>
            <a:r>
              <a:rPr lang="ru-RU" sz="2400" b="1" dirty="0" smtClean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№3: (</a:t>
            </a:r>
            <a:r>
              <a:rPr lang="ru-RU" sz="2800" b="1" dirty="0" smtClean="0">
                <a:solidFill>
                  <a:srgbClr val="C00000"/>
                </a:solidFill>
              </a:rPr>
              <a:t>4</a:t>
            </a:r>
            <a:r>
              <a:rPr lang="ru-RU" sz="2400" dirty="0" smtClean="0">
                <a:solidFill>
                  <a:schemeClr val="tx1"/>
                </a:solidFill>
              </a:rPr>
              <a:t>), </a:t>
            </a:r>
            <a:r>
              <a:rPr lang="ru-RU" sz="2400" dirty="0">
                <a:solidFill>
                  <a:schemeClr val="tx1"/>
                </a:solidFill>
              </a:rPr>
              <a:t>т.к. </a:t>
            </a:r>
            <a:r>
              <a:rPr lang="en-US" sz="2400" dirty="0" err="1">
                <a:solidFill>
                  <a:schemeClr val="tx1"/>
                </a:solidFill>
              </a:rPr>
              <a:t>M</a:t>
            </a:r>
            <a:r>
              <a:rPr lang="en-US" sz="2400" baseline="-25000" dirty="0" err="1">
                <a:solidFill>
                  <a:schemeClr val="tx1"/>
                </a:solidFill>
              </a:rPr>
              <a:t>r</a:t>
            </a:r>
            <a:r>
              <a:rPr lang="en-US" sz="2400" dirty="0">
                <a:solidFill>
                  <a:schemeClr val="tx1"/>
                </a:solidFill>
              </a:rPr>
              <a:t>(H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PO</a:t>
            </a:r>
            <a:r>
              <a:rPr lang="en-US" sz="2400" baseline="-25000" dirty="0">
                <a:solidFill>
                  <a:schemeClr val="tx1"/>
                </a:solidFill>
              </a:rPr>
              <a:t>4</a:t>
            </a:r>
            <a:r>
              <a:rPr lang="en-US" sz="2400" dirty="0">
                <a:solidFill>
                  <a:schemeClr val="tx1"/>
                </a:solidFill>
              </a:rPr>
              <a:t>) = </a:t>
            </a:r>
            <a:r>
              <a:rPr lang="en-US" sz="2400" dirty="0" smtClean="0">
                <a:solidFill>
                  <a:schemeClr val="tx1"/>
                </a:solidFill>
              </a:rPr>
              <a:t>98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w(P</a:t>
            </a:r>
            <a:r>
              <a:rPr lang="en-US" sz="2400" dirty="0">
                <a:solidFill>
                  <a:schemeClr val="tx1"/>
                </a:solidFill>
              </a:rPr>
              <a:t>)= 31/98 *100 = </a:t>
            </a:r>
            <a:r>
              <a:rPr lang="en-US" sz="2400" b="1" dirty="0">
                <a:solidFill>
                  <a:srgbClr val="C00000"/>
                </a:solidFill>
              </a:rPr>
              <a:t>32</a:t>
            </a:r>
            <a:r>
              <a:rPr lang="en-US" sz="2400" b="1" dirty="0" smtClean="0">
                <a:solidFill>
                  <a:srgbClr val="C00000"/>
                </a:solidFill>
              </a:rPr>
              <a:t>%</a:t>
            </a:r>
            <a:r>
              <a:rPr lang="ru-RU" sz="2400" b="1" dirty="0" smtClean="0">
                <a:solidFill>
                  <a:srgbClr val="C00000"/>
                </a:solidFill>
              </a:rPr>
              <a:t>;</a:t>
            </a: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№4</a:t>
            </a:r>
            <a:r>
              <a:rPr lang="ru-RU" sz="2400" dirty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: (</a:t>
            </a: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>), </a:t>
            </a:r>
            <a:r>
              <a:rPr lang="ru-RU" sz="2400" dirty="0">
                <a:solidFill>
                  <a:schemeClr val="tx1"/>
                </a:solidFill>
              </a:rPr>
              <a:t>т.к. </a:t>
            </a:r>
            <a:r>
              <a:rPr lang="en-US" sz="2400" dirty="0" err="1">
                <a:solidFill>
                  <a:schemeClr val="tx1"/>
                </a:solidFill>
              </a:rPr>
              <a:t>M</a:t>
            </a:r>
            <a:r>
              <a:rPr lang="en-US" sz="2400" baseline="-25000" dirty="0" err="1">
                <a:solidFill>
                  <a:schemeClr val="tx1"/>
                </a:solidFill>
              </a:rPr>
              <a:t>r</a:t>
            </a:r>
            <a:r>
              <a:rPr lang="en-US" sz="2400" dirty="0">
                <a:solidFill>
                  <a:schemeClr val="tx1"/>
                </a:solidFill>
              </a:rPr>
              <a:t>(Al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(SO</a:t>
            </a:r>
            <a:r>
              <a:rPr lang="en-US" sz="2400" baseline="-25000" dirty="0">
                <a:solidFill>
                  <a:schemeClr val="tx1"/>
                </a:solidFill>
              </a:rPr>
              <a:t>4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r>
              <a:rPr lang="en-US" sz="2400" baseline="-25000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>
                <a:solidFill>
                  <a:schemeClr val="tx1"/>
                </a:solidFill>
              </a:rPr>
              <a:t>342, </a:t>
            </a:r>
            <a:r>
              <a:rPr lang="en-US" sz="2400" dirty="0" smtClean="0">
                <a:solidFill>
                  <a:schemeClr val="tx1"/>
                </a:solidFill>
              </a:rPr>
              <a:t>w(S</a:t>
            </a:r>
            <a:r>
              <a:rPr lang="en-US" sz="2400" dirty="0">
                <a:solidFill>
                  <a:schemeClr val="tx1"/>
                </a:solidFill>
              </a:rPr>
              <a:t>) = 96/342 *100 =  </a:t>
            </a:r>
            <a:r>
              <a:rPr lang="en-US" sz="2400" b="1" dirty="0">
                <a:solidFill>
                  <a:srgbClr val="C00000"/>
                </a:solidFill>
              </a:rPr>
              <a:t>28%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№5: (</a:t>
            </a:r>
            <a:r>
              <a:rPr lang="ru-RU" b="1" dirty="0" smtClean="0">
                <a:solidFill>
                  <a:srgbClr val="C00000"/>
                </a:solidFill>
              </a:rPr>
              <a:t>3</a:t>
            </a:r>
            <a:r>
              <a:rPr lang="ru-RU" sz="2400" b="1" dirty="0" smtClean="0">
                <a:solidFill>
                  <a:schemeClr val="tx1"/>
                </a:solidFill>
              </a:rPr>
              <a:t>), </a:t>
            </a:r>
            <a:r>
              <a:rPr lang="ru-RU" sz="2400" dirty="0" smtClean="0">
                <a:solidFill>
                  <a:schemeClr val="tx1"/>
                </a:solidFill>
              </a:rPr>
              <a:t>т.к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M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(HNO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) = </a:t>
            </a:r>
            <a:r>
              <a:rPr lang="en-US" sz="2400" dirty="0" smtClean="0">
                <a:solidFill>
                  <a:schemeClr val="tx1"/>
                </a:solidFill>
              </a:rPr>
              <a:t>63, w(N)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chemeClr val="tx1"/>
                </a:solidFill>
              </a:rPr>
              <a:t>14/63 </a:t>
            </a:r>
            <a:r>
              <a:rPr lang="en-US" sz="2400" dirty="0">
                <a:solidFill>
                  <a:schemeClr val="tx1"/>
                </a:solidFill>
              </a:rPr>
              <a:t>*100 =  </a:t>
            </a:r>
            <a:r>
              <a:rPr lang="en-US" sz="2400" b="1" dirty="0" smtClean="0">
                <a:solidFill>
                  <a:srgbClr val="C00000"/>
                </a:solidFill>
              </a:rPr>
              <a:t>22%/</a:t>
            </a: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9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</TotalTime>
  <Words>164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Урок закрепления знаний и навыков в 8 классе Учитель Ким Н.В.</vt:lpstr>
      <vt:lpstr>Задания для усвоения пройденного материала</vt:lpstr>
      <vt:lpstr>Задания для усвоения пройденного материала</vt:lpstr>
      <vt:lpstr>Решаем тест</vt:lpstr>
      <vt:lpstr>Презентация PowerPoint</vt:lpstr>
      <vt:lpstr>Презентация PowerPoint</vt:lpstr>
      <vt:lpstr>Презентация PowerPoint</vt:lpstr>
      <vt:lpstr>ответы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Игорь</cp:lastModifiedBy>
  <cp:revision>4</cp:revision>
  <dcterms:created xsi:type="dcterms:W3CDTF">2014-10-01T15:38:00Z</dcterms:created>
  <dcterms:modified xsi:type="dcterms:W3CDTF">2014-10-02T17:33:03Z</dcterms:modified>
</cp:coreProperties>
</file>